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21"/>
  </p:notesMasterIdLst>
  <p:sldIdLst>
    <p:sldId id="256" r:id="rId6"/>
    <p:sldId id="257" r:id="rId7"/>
    <p:sldId id="672" r:id="rId8"/>
    <p:sldId id="258" r:id="rId9"/>
    <p:sldId id="259" r:id="rId10"/>
    <p:sldId id="675" r:id="rId11"/>
    <p:sldId id="676" r:id="rId12"/>
    <p:sldId id="664" r:id="rId13"/>
    <p:sldId id="260" r:id="rId14"/>
    <p:sldId id="266" r:id="rId15"/>
    <p:sldId id="662" r:id="rId16"/>
    <p:sldId id="263" r:id="rId17"/>
    <p:sldId id="264" r:id="rId18"/>
    <p:sldId id="674" r:id="rId19"/>
    <p:sldId id="66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6AB8CF-901B-4E31-AC6E-5251CEE18298}" v="48" dt="2025-05-14T05:49:50.6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32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 Tin (LLR)" userId="9816c38b-a7e2-4071-9807-d921420f29f3" providerId="ADAL" clId="{BE6AB8CF-901B-4E31-AC6E-5251CEE18298}"/>
    <pc:docChg chg="custSel modSld">
      <pc:chgData name="Tony Tin (LLR)" userId="9816c38b-a7e2-4071-9807-d921420f29f3" providerId="ADAL" clId="{BE6AB8CF-901B-4E31-AC6E-5251CEE18298}" dt="2025-05-14T07:55:07.454" v="188" actId="20577"/>
      <pc:docMkLst>
        <pc:docMk/>
      </pc:docMkLst>
      <pc:sldChg chg="addSp modSp mod">
        <pc:chgData name="Tony Tin (LLR)" userId="9816c38b-a7e2-4071-9807-d921420f29f3" providerId="ADAL" clId="{BE6AB8CF-901B-4E31-AC6E-5251CEE18298}" dt="2025-05-14T04:36:39.582" v="137" actId="1076"/>
        <pc:sldMkLst>
          <pc:docMk/>
          <pc:sldMk cId="0" sldId="258"/>
        </pc:sldMkLst>
        <pc:spChg chg="add mod">
          <ac:chgData name="Tony Tin (LLR)" userId="9816c38b-a7e2-4071-9807-d921420f29f3" providerId="ADAL" clId="{BE6AB8CF-901B-4E31-AC6E-5251CEE18298}" dt="2025-05-14T04:36:39.582" v="137" actId="1076"/>
          <ac:spMkLst>
            <pc:docMk/>
            <pc:sldMk cId="0" sldId="258"/>
            <ac:spMk id="17" creationId="{431BB8C3-499E-138D-1E84-165D4F2DDAE3}"/>
          </ac:spMkLst>
        </pc:spChg>
      </pc:sldChg>
      <pc:sldChg chg="modSp">
        <pc:chgData name="Tony Tin (LLR)" userId="9816c38b-a7e2-4071-9807-d921420f29f3" providerId="ADAL" clId="{BE6AB8CF-901B-4E31-AC6E-5251CEE18298}" dt="2025-05-12T03:09:56.029" v="75" actId="20577"/>
        <pc:sldMkLst>
          <pc:docMk/>
          <pc:sldMk cId="0" sldId="264"/>
        </pc:sldMkLst>
        <pc:graphicFrameChg chg="mod">
          <ac:chgData name="Tony Tin (LLR)" userId="9816c38b-a7e2-4071-9807-d921420f29f3" providerId="ADAL" clId="{BE6AB8CF-901B-4E31-AC6E-5251CEE18298}" dt="2025-05-12T03:09:56.029" v="75" actId="20577"/>
          <ac:graphicFrameMkLst>
            <pc:docMk/>
            <pc:sldMk cId="0" sldId="264"/>
            <ac:graphicFrameMk id="5" creationId="{A70662A7-149F-275C-B7A5-65FAC1DA9D06}"/>
          </ac:graphicFrameMkLst>
        </pc:graphicFrameChg>
      </pc:sldChg>
      <pc:sldChg chg="modSp mod">
        <pc:chgData name="Tony Tin (LLR)" userId="9816c38b-a7e2-4071-9807-d921420f29f3" providerId="ADAL" clId="{BE6AB8CF-901B-4E31-AC6E-5251CEE18298}" dt="2025-05-14T05:42:01.490" v="161" actId="6549"/>
        <pc:sldMkLst>
          <pc:docMk/>
          <pc:sldMk cId="1766623903" sldId="266"/>
        </pc:sldMkLst>
        <pc:spChg chg="mod">
          <ac:chgData name="Tony Tin (LLR)" userId="9816c38b-a7e2-4071-9807-d921420f29f3" providerId="ADAL" clId="{BE6AB8CF-901B-4E31-AC6E-5251CEE18298}" dt="2025-05-14T05:42:01.490" v="161" actId="6549"/>
          <ac:spMkLst>
            <pc:docMk/>
            <pc:sldMk cId="1766623903" sldId="266"/>
            <ac:spMk id="3" creationId="{1F79D2FB-3591-EB0A-9603-11CFFB408DDB}"/>
          </ac:spMkLst>
        </pc:spChg>
      </pc:sldChg>
      <pc:sldChg chg="modSp mod">
        <pc:chgData name="Tony Tin (LLR)" userId="9816c38b-a7e2-4071-9807-d921420f29f3" providerId="ADAL" clId="{BE6AB8CF-901B-4E31-AC6E-5251CEE18298}" dt="2025-05-12T05:26:21.538" v="93" actId="1076"/>
        <pc:sldMkLst>
          <pc:docMk/>
          <pc:sldMk cId="581225429" sldId="663"/>
        </pc:sldMkLst>
        <pc:spChg chg="mod">
          <ac:chgData name="Tony Tin (LLR)" userId="9816c38b-a7e2-4071-9807-d921420f29f3" providerId="ADAL" clId="{BE6AB8CF-901B-4E31-AC6E-5251CEE18298}" dt="2025-05-12T05:26:21.538" v="93" actId="1076"/>
          <ac:spMkLst>
            <pc:docMk/>
            <pc:sldMk cId="581225429" sldId="663"/>
            <ac:spMk id="3" creationId="{00000000-0000-0000-0000-000000000000}"/>
          </ac:spMkLst>
        </pc:spChg>
      </pc:sldChg>
      <pc:sldChg chg="modSp mod">
        <pc:chgData name="Tony Tin (LLR)" userId="9816c38b-a7e2-4071-9807-d921420f29f3" providerId="ADAL" clId="{BE6AB8CF-901B-4E31-AC6E-5251CEE18298}" dt="2025-05-14T07:55:07.454" v="188" actId="20577"/>
        <pc:sldMkLst>
          <pc:docMk/>
          <pc:sldMk cId="1624273725" sldId="665"/>
        </pc:sldMkLst>
        <pc:spChg chg="mod">
          <ac:chgData name="Tony Tin (LLR)" userId="9816c38b-a7e2-4071-9807-d921420f29f3" providerId="ADAL" clId="{BE6AB8CF-901B-4E31-AC6E-5251CEE18298}" dt="2025-05-14T07:55:07.454" v="188" actId="20577"/>
          <ac:spMkLst>
            <pc:docMk/>
            <pc:sldMk cId="1624273725" sldId="665"/>
            <ac:spMk id="2" creationId="{C6D76626-DCBC-BB1E-6FED-1B05FF53923B}"/>
          </ac:spMkLst>
        </pc:spChg>
      </pc:sldChg>
      <pc:sldChg chg="modSp mod">
        <pc:chgData name="Tony Tin (LLR)" userId="9816c38b-a7e2-4071-9807-d921420f29f3" providerId="ADAL" clId="{BE6AB8CF-901B-4E31-AC6E-5251CEE18298}" dt="2025-05-14T06:18:27.496" v="162" actId="1076"/>
        <pc:sldMkLst>
          <pc:docMk/>
          <pc:sldMk cId="3401972330" sldId="672"/>
        </pc:sldMkLst>
        <pc:spChg chg="mod">
          <ac:chgData name="Tony Tin (LLR)" userId="9816c38b-a7e2-4071-9807-d921420f29f3" providerId="ADAL" clId="{BE6AB8CF-901B-4E31-AC6E-5251CEE18298}" dt="2025-05-14T04:48:52.183" v="152" actId="20577"/>
          <ac:spMkLst>
            <pc:docMk/>
            <pc:sldMk cId="3401972330" sldId="672"/>
            <ac:spMk id="5" creationId="{32C9AFAF-D2F7-E48C-B66B-DA3B3873317E}"/>
          </ac:spMkLst>
        </pc:spChg>
        <pc:picChg chg="mod">
          <ac:chgData name="Tony Tin (LLR)" userId="9816c38b-a7e2-4071-9807-d921420f29f3" providerId="ADAL" clId="{BE6AB8CF-901B-4E31-AC6E-5251CEE18298}" dt="2025-05-14T06:18:27.496" v="162" actId="1076"/>
          <ac:picMkLst>
            <pc:docMk/>
            <pc:sldMk cId="3401972330" sldId="672"/>
            <ac:picMk id="85" creationId="{9306983D-6736-4AFC-E5C0-625B0D40A91D}"/>
          </ac:picMkLst>
        </pc:pic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hyperlink" Target="https://pressbooks.pub/giaoductaichinhxanh/" TargetMode="External"/><Relationship Id="rId3" Type="http://schemas.openxmlformats.org/officeDocument/2006/relationships/hyperlink" Target="https://www.tonytin.com/green/Green.mp3" TargetMode="External"/><Relationship Id="rId7" Type="http://schemas.openxmlformats.org/officeDocument/2006/relationships/hyperlink" Target="https://everlearns.com/" TargetMode="External"/><Relationship Id="rId2" Type="http://schemas.openxmlformats.org/officeDocument/2006/relationships/hyperlink" Target="https://online.flipbuilder.com/vinunilibrary/rlkj/" TargetMode="External"/><Relationship Id="rId1" Type="http://schemas.openxmlformats.org/officeDocument/2006/relationships/hyperlink" Target="https://pressbooks.pub/greenfinancetoolseducationinvietnam/" TargetMode="External"/><Relationship Id="rId6" Type="http://schemas.openxmlformats.org/officeDocument/2006/relationships/hyperlink" Target="https://doctranslate.io/en/translate/document/param?tone=Serious&amp;domain=None&amp;bilingual=false" TargetMode="External"/><Relationship Id="rId5" Type="http://schemas.openxmlformats.org/officeDocument/2006/relationships/hyperlink" Target="https://www.naturalreaders.com/online/?s=V1f808e53c-2676-4c32-8549-56e93dba930f/personweb/doc/0eac2e60-e634-11ef-9fbf-82ae6007da2d.pdf&amp;t=GreenViet" TargetMode="External"/><Relationship Id="rId4" Type="http://schemas.openxmlformats.org/officeDocument/2006/relationships/hyperlink" Target="https://www.naturalreaders.com/online/?s=V1f808e53c-2676-4c32-8549-56e93dba930f/personweb/doc/f8a943f0-af38-11ef-8aea-56e5215e37ac.pdf&amp;t=green.viet.pdf" TargetMode="Externa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hyperlink" Target="https://pressbooks.pub/giaoductaichinhxanh/" TargetMode="External"/><Relationship Id="rId3" Type="http://schemas.openxmlformats.org/officeDocument/2006/relationships/hyperlink" Target="https://www.tonytin.com/green/Green.mp3" TargetMode="External"/><Relationship Id="rId7" Type="http://schemas.openxmlformats.org/officeDocument/2006/relationships/hyperlink" Target="https://everlearns.com/" TargetMode="External"/><Relationship Id="rId2" Type="http://schemas.openxmlformats.org/officeDocument/2006/relationships/hyperlink" Target="https://online.flipbuilder.com/vinunilibrary/rlkj/" TargetMode="External"/><Relationship Id="rId1" Type="http://schemas.openxmlformats.org/officeDocument/2006/relationships/hyperlink" Target="https://pressbooks.pub/greenfinancetoolseducationinvietnam/" TargetMode="External"/><Relationship Id="rId6" Type="http://schemas.openxmlformats.org/officeDocument/2006/relationships/hyperlink" Target="https://doctranslate.io/en/translate/document/param?tone=Serious&amp;domain=None&amp;bilingual=false" TargetMode="External"/><Relationship Id="rId5" Type="http://schemas.openxmlformats.org/officeDocument/2006/relationships/hyperlink" Target="https://www.naturalreaders.com/online/?s=V1f808e53c-2676-4c32-8549-56e93dba930f/personweb/doc/0eac2e60-e634-11ef-9fbf-82ae6007da2d.pdf&amp;t=GreenViet" TargetMode="External"/><Relationship Id="rId4" Type="http://schemas.openxmlformats.org/officeDocument/2006/relationships/hyperlink" Target="https://www.naturalreaders.com/online/?s=V1f808e53c-2676-4c32-8549-56e93dba930f/personweb/doc/f8a943f0-af38-11ef-8aea-56e5215e37ac.pdf&amp;t=green.viet.pdf" TargetMode="External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2C92DC-47B2-4617-AA6E-E9742C96C827}" type="doc">
      <dgm:prSet loTypeId="urn:microsoft.com/office/officeart/2016/7/layout/VerticalDownArrowProcess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32D4C6E-AF25-454D-BDA9-78E3A510242D}">
      <dgm:prSet/>
      <dgm:spPr/>
      <dgm:t>
        <a:bodyPr/>
        <a:lstStyle/>
        <a:p>
          <a:r>
            <a:rPr lang="en-US" b="1"/>
            <a:t>What is Green Finance?</a:t>
          </a:r>
          <a:endParaRPr lang="en-US"/>
        </a:p>
      </dgm:t>
    </dgm:pt>
    <dgm:pt modelId="{28663A96-12EF-42B1-A5A8-C6525E117011}" type="parTrans" cxnId="{5C970A94-4BE4-4ED3-913D-6A8AC175D234}">
      <dgm:prSet/>
      <dgm:spPr/>
      <dgm:t>
        <a:bodyPr/>
        <a:lstStyle/>
        <a:p>
          <a:endParaRPr lang="en-US"/>
        </a:p>
      </dgm:t>
    </dgm:pt>
    <dgm:pt modelId="{A4AC11AB-BA6C-46EE-9A9D-7FD8FAE09F5F}" type="sibTrans" cxnId="{5C970A94-4BE4-4ED3-913D-6A8AC175D234}">
      <dgm:prSet/>
      <dgm:spPr/>
      <dgm:t>
        <a:bodyPr/>
        <a:lstStyle/>
        <a:p>
          <a:endParaRPr lang="en-US"/>
        </a:p>
      </dgm:t>
    </dgm:pt>
    <dgm:pt modelId="{C73504F4-0B6A-4867-84C3-AAF97EA70353}">
      <dgm:prSet/>
      <dgm:spPr/>
      <dgm:t>
        <a:bodyPr/>
        <a:lstStyle/>
        <a:p>
          <a:r>
            <a:rPr lang="en-US"/>
            <a:t>Funding sustainable businesses for a healthier planet.</a:t>
          </a:r>
        </a:p>
      </dgm:t>
    </dgm:pt>
    <dgm:pt modelId="{2BC46C22-B95E-4F78-BC1A-E4636A8CA084}" type="parTrans" cxnId="{ABBDEC1A-F24E-47FA-8E12-340C392A1666}">
      <dgm:prSet/>
      <dgm:spPr/>
      <dgm:t>
        <a:bodyPr/>
        <a:lstStyle/>
        <a:p>
          <a:endParaRPr lang="en-US"/>
        </a:p>
      </dgm:t>
    </dgm:pt>
    <dgm:pt modelId="{2E7EA097-29AA-43B8-82BE-ECCE538D3039}" type="sibTrans" cxnId="{ABBDEC1A-F24E-47FA-8E12-340C392A1666}">
      <dgm:prSet/>
      <dgm:spPr/>
      <dgm:t>
        <a:bodyPr/>
        <a:lstStyle/>
        <a:p>
          <a:endParaRPr lang="en-US"/>
        </a:p>
      </dgm:t>
    </dgm:pt>
    <dgm:pt modelId="{3908AD25-4770-47BD-847F-799F0BC07786}">
      <dgm:prSet/>
      <dgm:spPr/>
      <dgm:t>
        <a:bodyPr/>
        <a:lstStyle/>
        <a:p>
          <a:r>
            <a:rPr lang="en-US" b="1"/>
            <a:t>Why It Matters</a:t>
          </a:r>
          <a:endParaRPr lang="en-US"/>
        </a:p>
      </dgm:t>
    </dgm:pt>
    <dgm:pt modelId="{20F3EF2A-4BED-434F-8A63-235E2D24F574}" type="parTrans" cxnId="{A03ACD64-13F9-42F4-A92E-70C0924374FF}">
      <dgm:prSet/>
      <dgm:spPr/>
      <dgm:t>
        <a:bodyPr/>
        <a:lstStyle/>
        <a:p>
          <a:endParaRPr lang="en-US"/>
        </a:p>
      </dgm:t>
    </dgm:pt>
    <dgm:pt modelId="{248BF535-A446-413D-9132-4BA0BAA04A2A}" type="sibTrans" cxnId="{A03ACD64-13F9-42F4-A92E-70C0924374FF}">
      <dgm:prSet/>
      <dgm:spPr/>
      <dgm:t>
        <a:bodyPr/>
        <a:lstStyle/>
        <a:p>
          <a:endParaRPr lang="en-US"/>
        </a:p>
      </dgm:t>
    </dgm:pt>
    <dgm:pt modelId="{D6E15DE7-CB55-45DB-8693-4D2B594A7E31}">
      <dgm:prSet/>
      <dgm:spPr/>
      <dgm:t>
        <a:bodyPr/>
        <a:lstStyle/>
        <a:p>
          <a:r>
            <a:rPr lang="en-US"/>
            <a:t>Crucial for Vietnam’s sustainable growth.</a:t>
          </a:r>
        </a:p>
      </dgm:t>
    </dgm:pt>
    <dgm:pt modelId="{83A88AE4-6F56-4FA6-85CD-45F3A4B33032}" type="parTrans" cxnId="{418193F7-F7CF-410E-A548-5AC4D5D1FA0B}">
      <dgm:prSet/>
      <dgm:spPr/>
      <dgm:t>
        <a:bodyPr/>
        <a:lstStyle/>
        <a:p>
          <a:endParaRPr lang="en-US"/>
        </a:p>
      </dgm:t>
    </dgm:pt>
    <dgm:pt modelId="{F92FCA6D-B7CE-411E-A841-E290CAE5C625}" type="sibTrans" cxnId="{418193F7-F7CF-410E-A548-5AC4D5D1FA0B}">
      <dgm:prSet/>
      <dgm:spPr/>
      <dgm:t>
        <a:bodyPr/>
        <a:lstStyle/>
        <a:p>
          <a:endParaRPr lang="en-US"/>
        </a:p>
      </dgm:t>
    </dgm:pt>
    <dgm:pt modelId="{84C59950-A092-40BF-8F1E-33A54A20AA14}">
      <dgm:prSet/>
      <dgm:spPr/>
      <dgm:t>
        <a:bodyPr/>
        <a:lstStyle/>
        <a:p>
          <a:r>
            <a:rPr lang="en-US" dirty="0"/>
            <a:t>Supports VinUni and </a:t>
          </a:r>
          <a:r>
            <a:rPr lang="en-US" dirty="0" err="1"/>
            <a:t>VinGroup</a:t>
          </a:r>
          <a:r>
            <a:rPr lang="en-US" dirty="0"/>
            <a:t> sustainability missions.</a:t>
          </a:r>
        </a:p>
      </dgm:t>
    </dgm:pt>
    <dgm:pt modelId="{334AE2B4-C1F8-481B-9973-8E2641DC7000}" type="parTrans" cxnId="{A396919D-F153-45C1-A8C4-BA8CC749DECF}">
      <dgm:prSet/>
      <dgm:spPr/>
      <dgm:t>
        <a:bodyPr/>
        <a:lstStyle/>
        <a:p>
          <a:endParaRPr lang="en-US"/>
        </a:p>
      </dgm:t>
    </dgm:pt>
    <dgm:pt modelId="{B6728694-4441-4BD6-9273-B3B8CD68C2B5}" type="sibTrans" cxnId="{A396919D-F153-45C1-A8C4-BA8CC749DECF}">
      <dgm:prSet/>
      <dgm:spPr/>
      <dgm:t>
        <a:bodyPr/>
        <a:lstStyle/>
        <a:p>
          <a:endParaRPr lang="en-US"/>
        </a:p>
      </dgm:t>
    </dgm:pt>
    <dgm:pt modelId="{2BD0D385-AFE5-4EB5-BF4A-9270E373DD19}">
      <dgm:prSet/>
      <dgm:spPr/>
      <dgm:t>
        <a:bodyPr/>
        <a:lstStyle/>
        <a:p>
          <a:r>
            <a:rPr lang="en-US" b="1"/>
            <a:t>Educational Approach</a:t>
          </a:r>
          <a:endParaRPr lang="en-US"/>
        </a:p>
      </dgm:t>
    </dgm:pt>
    <dgm:pt modelId="{961BB388-DAF7-4155-B28B-D638EAB4645D}" type="parTrans" cxnId="{48966756-A787-4A0F-801A-3E9CC7FC2412}">
      <dgm:prSet/>
      <dgm:spPr/>
      <dgm:t>
        <a:bodyPr/>
        <a:lstStyle/>
        <a:p>
          <a:endParaRPr lang="en-US"/>
        </a:p>
      </dgm:t>
    </dgm:pt>
    <dgm:pt modelId="{2DED07AC-51DB-4C47-BD45-69861A4CAD56}" type="sibTrans" cxnId="{48966756-A787-4A0F-801A-3E9CC7FC2412}">
      <dgm:prSet/>
      <dgm:spPr/>
      <dgm:t>
        <a:bodyPr/>
        <a:lstStyle/>
        <a:p>
          <a:endParaRPr lang="en-US"/>
        </a:p>
      </dgm:t>
    </dgm:pt>
    <dgm:pt modelId="{D3AD9459-8C86-4441-ABE4-7F35C2596225}">
      <dgm:prSet/>
      <dgm:spPr/>
      <dgm:t>
        <a:bodyPr/>
        <a:lstStyle/>
        <a:p>
          <a:r>
            <a:rPr lang="en-US" dirty="0"/>
            <a:t>Open textbooks &amp; courses for easy access to academic and non-academic audience </a:t>
          </a:r>
        </a:p>
      </dgm:t>
    </dgm:pt>
    <dgm:pt modelId="{FE0DBF28-6E2D-4322-99C8-71D859D601C9}" type="parTrans" cxnId="{8A648253-1AE0-4E9E-9139-6E79A810FF20}">
      <dgm:prSet/>
      <dgm:spPr/>
      <dgm:t>
        <a:bodyPr/>
        <a:lstStyle/>
        <a:p>
          <a:endParaRPr lang="en-US"/>
        </a:p>
      </dgm:t>
    </dgm:pt>
    <dgm:pt modelId="{F9012637-1F9F-4012-AAEF-84CD24E6B413}" type="sibTrans" cxnId="{8A648253-1AE0-4E9E-9139-6E79A810FF20}">
      <dgm:prSet/>
      <dgm:spPr/>
      <dgm:t>
        <a:bodyPr/>
        <a:lstStyle/>
        <a:p>
          <a:endParaRPr lang="en-US"/>
        </a:p>
      </dgm:t>
    </dgm:pt>
    <dgm:pt modelId="{6A939DBD-3205-4424-A214-228AFA429A37}">
      <dgm:prSet/>
      <dgm:spPr/>
      <dgm:t>
        <a:bodyPr/>
        <a:lstStyle/>
        <a:p>
          <a:r>
            <a:rPr lang="en-US"/>
            <a:t>AI tools to personalize and enhance learning.</a:t>
          </a:r>
        </a:p>
      </dgm:t>
    </dgm:pt>
    <dgm:pt modelId="{E09186DD-C5C1-44B9-93E3-D631A6F92312}" type="parTrans" cxnId="{90A725C1-F3B0-4EA6-A150-76892A8D911C}">
      <dgm:prSet/>
      <dgm:spPr/>
      <dgm:t>
        <a:bodyPr/>
        <a:lstStyle/>
        <a:p>
          <a:endParaRPr lang="en-US"/>
        </a:p>
      </dgm:t>
    </dgm:pt>
    <dgm:pt modelId="{E8F291A4-DF9F-45E0-9234-62C3ECB3AE83}" type="sibTrans" cxnId="{90A725C1-F3B0-4EA6-A150-76892A8D911C}">
      <dgm:prSet/>
      <dgm:spPr/>
      <dgm:t>
        <a:bodyPr/>
        <a:lstStyle/>
        <a:p>
          <a:endParaRPr lang="en-US"/>
        </a:p>
      </dgm:t>
    </dgm:pt>
    <dgm:pt modelId="{4ACDD6EA-CB34-4150-88A0-70204F070DFA}">
      <dgm:prSet/>
      <dgm:spPr/>
      <dgm:t>
        <a:bodyPr/>
        <a:lstStyle/>
        <a:p>
          <a:r>
            <a:rPr lang="en-US" b="1"/>
            <a:t>Real-World Impact</a:t>
          </a:r>
          <a:endParaRPr lang="en-US"/>
        </a:p>
      </dgm:t>
    </dgm:pt>
    <dgm:pt modelId="{433CBE48-5E01-456D-A3CD-445956AE1E04}" type="parTrans" cxnId="{F68F28A9-A53F-4C7E-9CBE-A12173329B1D}">
      <dgm:prSet/>
      <dgm:spPr/>
      <dgm:t>
        <a:bodyPr/>
        <a:lstStyle/>
        <a:p>
          <a:endParaRPr lang="en-US"/>
        </a:p>
      </dgm:t>
    </dgm:pt>
    <dgm:pt modelId="{E186B37E-5FAB-44C4-A3E1-8DA53B505E10}" type="sibTrans" cxnId="{F68F28A9-A53F-4C7E-9CBE-A12173329B1D}">
      <dgm:prSet/>
      <dgm:spPr/>
      <dgm:t>
        <a:bodyPr/>
        <a:lstStyle/>
        <a:p>
          <a:endParaRPr lang="en-US"/>
        </a:p>
      </dgm:t>
    </dgm:pt>
    <dgm:pt modelId="{DECA6ADC-B793-448E-A692-91E084C89DE1}">
      <dgm:prSet/>
      <dgm:spPr/>
      <dgm:t>
        <a:bodyPr/>
        <a:lstStyle/>
        <a:p>
          <a:r>
            <a:rPr lang="en-US" dirty="0"/>
            <a:t>Prepares students to lead green initiatives effectively Knowledge-Attitude- Practice pathway (Green loan Initiative and consumer behavior studies)  </a:t>
          </a:r>
        </a:p>
      </dgm:t>
    </dgm:pt>
    <dgm:pt modelId="{7C4E5669-AB1D-41AA-904A-865D23C2DD10}" type="parTrans" cxnId="{5164E369-61C2-41B7-9227-675CBD90BBC1}">
      <dgm:prSet/>
      <dgm:spPr/>
      <dgm:t>
        <a:bodyPr/>
        <a:lstStyle/>
        <a:p>
          <a:endParaRPr lang="en-US"/>
        </a:p>
      </dgm:t>
    </dgm:pt>
    <dgm:pt modelId="{634156F3-8749-4C8C-84EC-090C2A7C7443}" type="sibTrans" cxnId="{5164E369-61C2-41B7-9227-675CBD90BBC1}">
      <dgm:prSet/>
      <dgm:spPr/>
      <dgm:t>
        <a:bodyPr/>
        <a:lstStyle/>
        <a:p>
          <a:endParaRPr lang="en-US"/>
        </a:p>
      </dgm:t>
    </dgm:pt>
    <dgm:pt modelId="{2AE22CBD-8DB0-4755-B6AE-DA0F9EB58087}" type="pres">
      <dgm:prSet presAssocID="{512C92DC-47B2-4617-AA6E-E9742C96C827}" presName="Name0" presStyleCnt="0">
        <dgm:presLayoutVars>
          <dgm:dir/>
          <dgm:animLvl val="lvl"/>
          <dgm:resizeHandles val="exact"/>
        </dgm:presLayoutVars>
      </dgm:prSet>
      <dgm:spPr/>
    </dgm:pt>
    <dgm:pt modelId="{807FEE2C-60D0-4106-870F-A8417C1D05B8}" type="pres">
      <dgm:prSet presAssocID="{4ACDD6EA-CB34-4150-88A0-70204F070DFA}" presName="boxAndChildren" presStyleCnt="0"/>
      <dgm:spPr/>
    </dgm:pt>
    <dgm:pt modelId="{75A8361B-5108-47A6-888F-3742B566513D}" type="pres">
      <dgm:prSet presAssocID="{4ACDD6EA-CB34-4150-88A0-70204F070DFA}" presName="parentTextBox" presStyleLbl="alignNode1" presStyleIdx="0" presStyleCnt="4"/>
      <dgm:spPr/>
    </dgm:pt>
    <dgm:pt modelId="{FAE8C736-A8A4-4D43-8E7E-F33A8B4EBED2}" type="pres">
      <dgm:prSet presAssocID="{4ACDD6EA-CB34-4150-88A0-70204F070DFA}" presName="descendantBox" presStyleLbl="bgAccFollowNode1" presStyleIdx="0" presStyleCnt="4"/>
      <dgm:spPr/>
    </dgm:pt>
    <dgm:pt modelId="{D2F7FA1E-4DDE-4672-90A4-87C5DC336F67}" type="pres">
      <dgm:prSet presAssocID="{2DED07AC-51DB-4C47-BD45-69861A4CAD56}" presName="sp" presStyleCnt="0"/>
      <dgm:spPr/>
    </dgm:pt>
    <dgm:pt modelId="{302F8139-9DE5-42B1-B029-9A1646F313C7}" type="pres">
      <dgm:prSet presAssocID="{2BD0D385-AFE5-4EB5-BF4A-9270E373DD19}" presName="arrowAndChildren" presStyleCnt="0"/>
      <dgm:spPr/>
    </dgm:pt>
    <dgm:pt modelId="{C8645B7B-713C-4213-9A6D-7654BF170554}" type="pres">
      <dgm:prSet presAssocID="{2BD0D385-AFE5-4EB5-BF4A-9270E373DD19}" presName="parentTextArrow" presStyleLbl="node1" presStyleIdx="0" presStyleCnt="0"/>
      <dgm:spPr/>
    </dgm:pt>
    <dgm:pt modelId="{E88D8FF4-D0AC-4C49-8E08-17FCFD0EF561}" type="pres">
      <dgm:prSet presAssocID="{2BD0D385-AFE5-4EB5-BF4A-9270E373DD19}" presName="arrow" presStyleLbl="alignNode1" presStyleIdx="1" presStyleCnt="4"/>
      <dgm:spPr/>
    </dgm:pt>
    <dgm:pt modelId="{575DDCEE-4D07-4F0C-A512-4A30AAD585C0}" type="pres">
      <dgm:prSet presAssocID="{2BD0D385-AFE5-4EB5-BF4A-9270E373DD19}" presName="descendantArrow" presStyleLbl="bgAccFollowNode1" presStyleIdx="1" presStyleCnt="4"/>
      <dgm:spPr/>
    </dgm:pt>
    <dgm:pt modelId="{8F78EE70-AD34-42B2-91AA-18424629DC4D}" type="pres">
      <dgm:prSet presAssocID="{248BF535-A446-413D-9132-4BA0BAA04A2A}" presName="sp" presStyleCnt="0"/>
      <dgm:spPr/>
    </dgm:pt>
    <dgm:pt modelId="{DFC8BF9F-E4F3-4111-8F5D-46DCA80621CB}" type="pres">
      <dgm:prSet presAssocID="{3908AD25-4770-47BD-847F-799F0BC07786}" presName="arrowAndChildren" presStyleCnt="0"/>
      <dgm:spPr/>
    </dgm:pt>
    <dgm:pt modelId="{C40A18D5-0649-48B1-A7C3-AEF3275656C5}" type="pres">
      <dgm:prSet presAssocID="{3908AD25-4770-47BD-847F-799F0BC07786}" presName="parentTextArrow" presStyleLbl="node1" presStyleIdx="0" presStyleCnt="0"/>
      <dgm:spPr/>
    </dgm:pt>
    <dgm:pt modelId="{B363CD11-D849-4D4B-8A28-DFD24C8F058A}" type="pres">
      <dgm:prSet presAssocID="{3908AD25-4770-47BD-847F-799F0BC07786}" presName="arrow" presStyleLbl="alignNode1" presStyleIdx="2" presStyleCnt="4"/>
      <dgm:spPr/>
    </dgm:pt>
    <dgm:pt modelId="{5186F5D3-4D95-4477-A471-02D5F9BD1D2D}" type="pres">
      <dgm:prSet presAssocID="{3908AD25-4770-47BD-847F-799F0BC07786}" presName="descendantArrow" presStyleLbl="bgAccFollowNode1" presStyleIdx="2" presStyleCnt="4"/>
      <dgm:spPr/>
    </dgm:pt>
    <dgm:pt modelId="{C501FEF3-3346-4A82-A548-A3C15D74821D}" type="pres">
      <dgm:prSet presAssocID="{A4AC11AB-BA6C-46EE-9A9D-7FD8FAE09F5F}" presName="sp" presStyleCnt="0"/>
      <dgm:spPr/>
    </dgm:pt>
    <dgm:pt modelId="{F373C13C-C0A2-4D78-9271-2F2101F7DF1E}" type="pres">
      <dgm:prSet presAssocID="{032D4C6E-AF25-454D-BDA9-78E3A510242D}" presName="arrowAndChildren" presStyleCnt="0"/>
      <dgm:spPr/>
    </dgm:pt>
    <dgm:pt modelId="{2D061766-F822-4699-B1B2-589B964ADD68}" type="pres">
      <dgm:prSet presAssocID="{032D4C6E-AF25-454D-BDA9-78E3A510242D}" presName="parentTextArrow" presStyleLbl="node1" presStyleIdx="0" presStyleCnt="0"/>
      <dgm:spPr/>
    </dgm:pt>
    <dgm:pt modelId="{74C4323E-C017-4953-87C6-3E89DDB011C3}" type="pres">
      <dgm:prSet presAssocID="{032D4C6E-AF25-454D-BDA9-78E3A510242D}" presName="arrow" presStyleLbl="alignNode1" presStyleIdx="3" presStyleCnt="4"/>
      <dgm:spPr/>
    </dgm:pt>
    <dgm:pt modelId="{C8974AE6-8AF2-48BE-ADED-A6C379876CAA}" type="pres">
      <dgm:prSet presAssocID="{032D4C6E-AF25-454D-BDA9-78E3A510242D}" presName="descendantArrow" presStyleLbl="bgAccFollowNode1" presStyleIdx="3" presStyleCnt="4"/>
      <dgm:spPr/>
    </dgm:pt>
  </dgm:ptLst>
  <dgm:cxnLst>
    <dgm:cxn modelId="{8EA4A505-434B-4D17-96A8-9C8B5E19B3D8}" type="presOf" srcId="{2BD0D385-AFE5-4EB5-BF4A-9270E373DD19}" destId="{C8645B7B-713C-4213-9A6D-7654BF170554}" srcOrd="0" destOrd="0" presId="urn:microsoft.com/office/officeart/2016/7/layout/VerticalDownArrowProcess"/>
    <dgm:cxn modelId="{908B5A06-E1CB-40F4-B901-6BE9CCACC173}" type="presOf" srcId="{512C92DC-47B2-4617-AA6E-E9742C96C827}" destId="{2AE22CBD-8DB0-4755-B6AE-DA0F9EB58087}" srcOrd="0" destOrd="0" presId="urn:microsoft.com/office/officeart/2016/7/layout/VerticalDownArrowProcess"/>
    <dgm:cxn modelId="{7CC0DA15-D213-4190-8E58-AFBFA205213A}" type="presOf" srcId="{3908AD25-4770-47BD-847F-799F0BC07786}" destId="{B363CD11-D849-4D4B-8A28-DFD24C8F058A}" srcOrd="1" destOrd="0" presId="urn:microsoft.com/office/officeart/2016/7/layout/VerticalDownArrowProcess"/>
    <dgm:cxn modelId="{ABBDEC1A-F24E-47FA-8E12-340C392A1666}" srcId="{032D4C6E-AF25-454D-BDA9-78E3A510242D}" destId="{C73504F4-0B6A-4867-84C3-AAF97EA70353}" srcOrd="0" destOrd="0" parTransId="{2BC46C22-B95E-4F78-BC1A-E4636A8CA084}" sibTransId="{2E7EA097-29AA-43B8-82BE-ECCE538D3039}"/>
    <dgm:cxn modelId="{93F3C927-34E2-42D3-AA73-314E51643732}" type="presOf" srcId="{C73504F4-0B6A-4867-84C3-AAF97EA70353}" destId="{C8974AE6-8AF2-48BE-ADED-A6C379876CAA}" srcOrd="0" destOrd="0" presId="urn:microsoft.com/office/officeart/2016/7/layout/VerticalDownArrowProcess"/>
    <dgm:cxn modelId="{2AC1ED36-CD15-4CB2-9980-DF87A344A31F}" type="presOf" srcId="{6A939DBD-3205-4424-A214-228AFA429A37}" destId="{575DDCEE-4D07-4F0C-A512-4A30AAD585C0}" srcOrd="0" destOrd="1" presId="urn:microsoft.com/office/officeart/2016/7/layout/VerticalDownArrowProcess"/>
    <dgm:cxn modelId="{8B05D45C-056E-4ABE-A2F1-355E5874521E}" type="presOf" srcId="{032D4C6E-AF25-454D-BDA9-78E3A510242D}" destId="{2D061766-F822-4699-B1B2-589B964ADD68}" srcOrd="0" destOrd="0" presId="urn:microsoft.com/office/officeart/2016/7/layout/VerticalDownArrowProcess"/>
    <dgm:cxn modelId="{A03ACD64-13F9-42F4-A92E-70C0924374FF}" srcId="{512C92DC-47B2-4617-AA6E-E9742C96C827}" destId="{3908AD25-4770-47BD-847F-799F0BC07786}" srcOrd="1" destOrd="0" parTransId="{20F3EF2A-4BED-434F-8A63-235E2D24F574}" sibTransId="{248BF535-A446-413D-9132-4BA0BAA04A2A}"/>
    <dgm:cxn modelId="{D5FEB949-C576-464E-98A5-10B81DFFEF98}" type="presOf" srcId="{D3AD9459-8C86-4441-ABE4-7F35C2596225}" destId="{575DDCEE-4D07-4F0C-A512-4A30AAD585C0}" srcOrd="0" destOrd="0" presId="urn:microsoft.com/office/officeart/2016/7/layout/VerticalDownArrowProcess"/>
    <dgm:cxn modelId="{5164E369-61C2-41B7-9227-675CBD90BBC1}" srcId="{4ACDD6EA-CB34-4150-88A0-70204F070DFA}" destId="{DECA6ADC-B793-448E-A692-91E084C89DE1}" srcOrd="0" destOrd="0" parTransId="{7C4E5669-AB1D-41AA-904A-865D23C2DD10}" sibTransId="{634156F3-8749-4C8C-84EC-090C2A7C7443}"/>
    <dgm:cxn modelId="{E6D5496B-4916-45E9-A8D4-2A69738FF434}" type="presOf" srcId="{D6E15DE7-CB55-45DB-8693-4D2B594A7E31}" destId="{5186F5D3-4D95-4477-A471-02D5F9BD1D2D}" srcOrd="0" destOrd="0" presId="urn:microsoft.com/office/officeart/2016/7/layout/VerticalDownArrowProcess"/>
    <dgm:cxn modelId="{29302853-2203-4B7C-9026-300047F2713B}" type="presOf" srcId="{2BD0D385-AFE5-4EB5-BF4A-9270E373DD19}" destId="{E88D8FF4-D0AC-4C49-8E08-17FCFD0EF561}" srcOrd="1" destOrd="0" presId="urn:microsoft.com/office/officeart/2016/7/layout/VerticalDownArrowProcess"/>
    <dgm:cxn modelId="{8A648253-1AE0-4E9E-9139-6E79A810FF20}" srcId="{2BD0D385-AFE5-4EB5-BF4A-9270E373DD19}" destId="{D3AD9459-8C86-4441-ABE4-7F35C2596225}" srcOrd="0" destOrd="0" parTransId="{FE0DBF28-6E2D-4322-99C8-71D859D601C9}" sibTransId="{F9012637-1F9F-4012-AAEF-84CD24E6B413}"/>
    <dgm:cxn modelId="{48966756-A787-4A0F-801A-3E9CC7FC2412}" srcId="{512C92DC-47B2-4617-AA6E-E9742C96C827}" destId="{2BD0D385-AFE5-4EB5-BF4A-9270E373DD19}" srcOrd="2" destOrd="0" parTransId="{961BB388-DAF7-4155-B28B-D638EAB4645D}" sibTransId="{2DED07AC-51DB-4C47-BD45-69861A4CAD56}"/>
    <dgm:cxn modelId="{D1FE2F58-4CD2-441B-A886-456E86801C5D}" type="presOf" srcId="{032D4C6E-AF25-454D-BDA9-78E3A510242D}" destId="{74C4323E-C017-4953-87C6-3E89DDB011C3}" srcOrd="1" destOrd="0" presId="urn:microsoft.com/office/officeart/2016/7/layout/VerticalDownArrowProcess"/>
    <dgm:cxn modelId="{798F2F92-E13A-4063-B2ED-586746879A78}" type="presOf" srcId="{3908AD25-4770-47BD-847F-799F0BC07786}" destId="{C40A18D5-0649-48B1-A7C3-AEF3275656C5}" srcOrd="0" destOrd="0" presId="urn:microsoft.com/office/officeart/2016/7/layout/VerticalDownArrowProcess"/>
    <dgm:cxn modelId="{5C970A94-4BE4-4ED3-913D-6A8AC175D234}" srcId="{512C92DC-47B2-4617-AA6E-E9742C96C827}" destId="{032D4C6E-AF25-454D-BDA9-78E3A510242D}" srcOrd="0" destOrd="0" parTransId="{28663A96-12EF-42B1-A5A8-C6525E117011}" sibTransId="{A4AC11AB-BA6C-46EE-9A9D-7FD8FAE09F5F}"/>
    <dgm:cxn modelId="{A396919D-F153-45C1-A8C4-BA8CC749DECF}" srcId="{3908AD25-4770-47BD-847F-799F0BC07786}" destId="{84C59950-A092-40BF-8F1E-33A54A20AA14}" srcOrd="1" destOrd="0" parTransId="{334AE2B4-C1F8-481B-9973-8E2641DC7000}" sibTransId="{B6728694-4441-4BD6-9273-B3B8CD68C2B5}"/>
    <dgm:cxn modelId="{F68F28A9-A53F-4C7E-9CBE-A12173329B1D}" srcId="{512C92DC-47B2-4617-AA6E-E9742C96C827}" destId="{4ACDD6EA-CB34-4150-88A0-70204F070DFA}" srcOrd="3" destOrd="0" parTransId="{433CBE48-5E01-456D-A3CD-445956AE1E04}" sibTransId="{E186B37E-5FAB-44C4-A3E1-8DA53B505E10}"/>
    <dgm:cxn modelId="{90A725C1-F3B0-4EA6-A150-76892A8D911C}" srcId="{2BD0D385-AFE5-4EB5-BF4A-9270E373DD19}" destId="{6A939DBD-3205-4424-A214-228AFA429A37}" srcOrd="1" destOrd="0" parTransId="{E09186DD-C5C1-44B9-93E3-D631A6F92312}" sibTransId="{E8F291A4-DF9F-45E0-9234-62C3ECB3AE83}"/>
    <dgm:cxn modelId="{8CE056C3-5B0F-46B7-9D00-FF2B9311951E}" type="presOf" srcId="{84C59950-A092-40BF-8F1E-33A54A20AA14}" destId="{5186F5D3-4D95-4477-A471-02D5F9BD1D2D}" srcOrd="0" destOrd="1" presId="urn:microsoft.com/office/officeart/2016/7/layout/VerticalDownArrowProcess"/>
    <dgm:cxn modelId="{9FC431F3-42C4-415D-94D1-6492A8C0450D}" type="presOf" srcId="{4ACDD6EA-CB34-4150-88A0-70204F070DFA}" destId="{75A8361B-5108-47A6-888F-3742B566513D}" srcOrd="0" destOrd="0" presId="urn:microsoft.com/office/officeart/2016/7/layout/VerticalDownArrowProcess"/>
    <dgm:cxn modelId="{418193F7-F7CF-410E-A548-5AC4D5D1FA0B}" srcId="{3908AD25-4770-47BD-847F-799F0BC07786}" destId="{D6E15DE7-CB55-45DB-8693-4D2B594A7E31}" srcOrd="0" destOrd="0" parTransId="{83A88AE4-6F56-4FA6-85CD-45F3A4B33032}" sibTransId="{F92FCA6D-B7CE-411E-A841-E290CAE5C625}"/>
    <dgm:cxn modelId="{25A499F8-6577-4C87-98E1-6DDB6A176991}" type="presOf" srcId="{DECA6ADC-B793-448E-A692-91E084C89DE1}" destId="{FAE8C736-A8A4-4D43-8E7E-F33A8B4EBED2}" srcOrd="0" destOrd="0" presId="urn:microsoft.com/office/officeart/2016/7/layout/VerticalDownArrowProcess"/>
    <dgm:cxn modelId="{9A70747B-32CC-47CD-8F47-1AFED0D171B4}" type="presParOf" srcId="{2AE22CBD-8DB0-4755-B6AE-DA0F9EB58087}" destId="{807FEE2C-60D0-4106-870F-A8417C1D05B8}" srcOrd="0" destOrd="0" presId="urn:microsoft.com/office/officeart/2016/7/layout/VerticalDownArrowProcess"/>
    <dgm:cxn modelId="{3D029B72-6DA3-42D0-A1D1-91FFA04B08E7}" type="presParOf" srcId="{807FEE2C-60D0-4106-870F-A8417C1D05B8}" destId="{75A8361B-5108-47A6-888F-3742B566513D}" srcOrd="0" destOrd="0" presId="urn:microsoft.com/office/officeart/2016/7/layout/VerticalDownArrowProcess"/>
    <dgm:cxn modelId="{49868452-10A1-411A-8CD2-5D48DC9253C8}" type="presParOf" srcId="{807FEE2C-60D0-4106-870F-A8417C1D05B8}" destId="{FAE8C736-A8A4-4D43-8E7E-F33A8B4EBED2}" srcOrd="1" destOrd="0" presId="urn:microsoft.com/office/officeart/2016/7/layout/VerticalDownArrowProcess"/>
    <dgm:cxn modelId="{AD1CC31F-A11A-4FA1-93FF-F91AEC1EBE65}" type="presParOf" srcId="{2AE22CBD-8DB0-4755-B6AE-DA0F9EB58087}" destId="{D2F7FA1E-4DDE-4672-90A4-87C5DC336F67}" srcOrd="1" destOrd="0" presId="urn:microsoft.com/office/officeart/2016/7/layout/VerticalDownArrowProcess"/>
    <dgm:cxn modelId="{E3D5C186-29AF-44FF-963F-0F054CF4AF51}" type="presParOf" srcId="{2AE22CBD-8DB0-4755-B6AE-DA0F9EB58087}" destId="{302F8139-9DE5-42B1-B029-9A1646F313C7}" srcOrd="2" destOrd="0" presId="urn:microsoft.com/office/officeart/2016/7/layout/VerticalDownArrowProcess"/>
    <dgm:cxn modelId="{52591A6B-FFE3-457C-90BA-697E3DF72C8F}" type="presParOf" srcId="{302F8139-9DE5-42B1-B029-9A1646F313C7}" destId="{C8645B7B-713C-4213-9A6D-7654BF170554}" srcOrd="0" destOrd="0" presId="urn:microsoft.com/office/officeart/2016/7/layout/VerticalDownArrowProcess"/>
    <dgm:cxn modelId="{FCDFAEA7-70E0-4BE9-88DC-25561F2ED9F3}" type="presParOf" srcId="{302F8139-9DE5-42B1-B029-9A1646F313C7}" destId="{E88D8FF4-D0AC-4C49-8E08-17FCFD0EF561}" srcOrd="1" destOrd="0" presId="urn:microsoft.com/office/officeart/2016/7/layout/VerticalDownArrowProcess"/>
    <dgm:cxn modelId="{26841E15-C859-4EA2-B2A3-A443CC8FFCB5}" type="presParOf" srcId="{302F8139-9DE5-42B1-B029-9A1646F313C7}" destId="{575DDCEE-4D07-4F0C-A512-4A30AAD585C0}" srcOrd="2" destOrd="0" presId="urn:microsoft.com/office/officeart/2016/7/layout/VerticalDownArrowProcess"/>
    <dgm:cxn modelId="{8700A9A1-F2BB-4DA2-A3FE-F2A28EDC9DB7}" type="presParOf" srcId="{2AE22CBD-8DB0-4755-B6AE-DA0F9EB58087}" destId="{8F78EE70-AD34-42B2-91AA-18424629DC4D}" srcOrd="3" destOrd="0" presId="urn:microsoft.com/office/officeart/2016/7/layout/VerticalDownArrowProcess"/>
    <dgm:cxn modelId="{ADDA97EA-2610-471C-A021-FAA2CB36AF5E}" type="presParOf" srcId="{2AE22CBD-8DB0-4755-B6AE-DA0F9EB58087}" destId="{DFC8BF9F-E4F3-4111-8F5D-46DCA80621CB}" srcOrd="4" destOrd="0" presId="urn:microsoft.com/office/officeart/2016/7/layout/VerticalDownArrowProcess"/>
    <dgm:cxn modelId="{84DE9A4E-1562-4E35-B1C0-A42FFF0F98ED}" type="presParOf" srcId="{DFC8BF9F-E4F3-4111-8F5D-46DCA80621CB}" destId="{C40A18D5-0649-48B1-A7C3-AEF3275656C5}" srcOrd="0" destOrd="0" presId="urn:microsoft.com/office/officeart/2016/7/layout/VerticalDownArrowProcess"/>
    <dgm:cxn modelId="{A6F253DE-F371-4FE2-99A1-C69A6FB8A290}" type="presParOf" srcId="{DFC8BF9F-E4F3-4111-8F5D-46DCA80621CB}" destId="{B363CD11-D849-4D4B-8A28-DFD24C8F058A}" srcOrd="1" destOrd="0" presId="urn:microsoft.com/office/officeart/2016/7/layout/VerticalDownArrowProcess"/>
    <dgm:cxn modelId="{AB2C6FBB-A1FA-4DF6-B575-5E33CC262D62}" type="presParOf" srcId="{DFC8BF9F-E4F3-4111-8F5D-46DCA80621CB}" destId="{5186F5D3-4D95-4477-A471-02D5F9BD1D2D}" srcOrd="2" destOrd="0" presId="urn:microsoft.com/office/officeart/2016/7/layout/VerticalDownArrowProcess"/>
    <dgm:cxn modelId="{754C233F-0A00-4F08-AA8F-EC5134BDE374}" type="presParOf" srcId="{2AE22CBD-8DB0-4755-B6AE-DA0F9EB58087}" destId="{C501FEF3-3346-4A82-A548-A3C15D74821D}" srcOrd="5" destOrd="0" presId="urn:microsoft.com/office/officeart/2016/7/layout/VerticalDownArrowProcess"/>
    <dgm:cxn modelId="{5B26C500-E9C5-4730-B2ED-A974AB33FA76}" type="presParOf" srcId="{2AE22CBD-8DB0-4755-B6AE-DA0F9EB58087}" destId="{F373C13C-C0A2-4D78-9271-2F2101F7DF1E}" srcOrd="6" destOrd="0" presId="urn:microsoft.com/office/officeart/2016/7/layout/VerticalDownArrowProcess"/>
    <dgm:cxn modelId="{7BD9B9DE-5AD8-48AA-8880-365213B318E3}" type="presParOf" srcId="{F373C13C-C0A2-4D78-9271-2F2101F7DF1E}" destId="{2D061766-F822-4699-B1B2-589B964ADD68}" srcOrd="0" destOrd="0" presId="urn:microsoft.com/office/officeart/2016/7/layout/VerticalDownArrowProcess"/>
    <dgm:cxn modelId="{EFECFC34-18EA-4106-9184-9C0609485A0B}" type="presParOf" srcId="{F373C13C-C0A2-4D78-9271-2F2101F7DF1E}" destId="{74C4323E-C017-4953-87C6-3E89DDB011C3}" srcOrd="1" destOrd="0" presId="urn:microsoft.com/office/officeart/2016/7/layout/VerticalDownArrowProcess"/>
    <dgm:cxn modelId="{2AC93F8C-2C69-48FC-A0E6-2C76CB3E1201}" type="presParOf" srcId="{F373C13C-C0A2-4D78-9271-2F2101F7DF1E}" destId="{C8974AE6-8AF2-48BE-ADED-A6C379876CAA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C82B6B-E748-4217-B0D9-1CE9CC23021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9ADDEB-B898-4721-AE6D-926CB3503758}">
      <dgm:prSet/>
      <dgm:spPr/>
      <dgm:t>
        <a:bodyPr/>
        <a:lstStyle/>
        <a:p>
          <a:r>
            <a:rPr lang="en-US" dirty="0"/>
            <a:t>Technology Integration: Platforms like </a:t>
          </a:r>
          <a:r>
            <a:rPr lang="en-US" dirty="0">
              <a:hlinkClick xmlns:r="http://schemas.openxmlformats.org/officeDocument/2006/relationships" r:id="rId1"/>
            </a:rPr>
            <a:t>Pressbook, </a:t>
          </a:r>
          <a:r>
            <a:rPr lang="en-US" dirty="0">
              <a:hlinkClick xmlns:r="http://schemas.openxmlformats.org/officeDocument/2006/relationships" r:id="rId2"/>
            </a:rPr>
            <a:t>Flipbook</a:t>
          </a:r>
          <a:r>
            <a:rPr lang="en-US" dirty="0"/>
            <a:t>, </a:t>
          </a:r>
          <a:r>
            <a:rPr lang="en-US" dirty="0">
              <a:hlinkClick xmlns:r="http://schemas.openxmlformats.org/officeDocument/2006/relationships" r:id="rId3"/>
            </a:rPr>
            <a:t>Text to speech</a:t>
          </a:r>
          <a:r>
            <a:rPr lang="en-US" dirty="0"/>
            <a:t> </a:t>
          </a:r>
          <a:r>
            <a:rPr lang="en-US" dirty="0">
              <a:hlinkClick xmlns:r="http://schemas.openxmlformats.org/officeDocument/2006/relationships" r:id="rId4"/>
            </a:rPr>
            <a:t>Read </a:t>
          </a:r>
          <a:r>
            <a:rPr lang="en-US" dirty="0">
              <a:hlinkClick xmlns:r="http://schemas.openxmlformats.org/officeDocument/2006/relationships" r:id="rId5"/>
            </a:rPr>
            <a:t>aloud text</a:t>
          </a:r>
          <a:r>
            <a:rPr lang="en-US" dirty="0"/>
            <a:t>, for e-books, </a:t>
          </a:r>
          <a:r>
            <a:rPr lang="en-US" dirty="0">
              <a:hlinkClick xmlns:r="http://schemas.openxmlformats.org/officeDocument/2006/relationships" r:id="rId6"/>
            </a:rPr>
            <a:t>Doctranslate.io </a:t>
          </a:r>
          <a:r>
            <a:rPr lang="en-US" dirty="0"/>
            <a:t>for Bi-lingual AI translation and  </a:t>
          </a:r>
          <a:r>
            <a:rPr lang="en-US" dirty="0" err="1">
              <a:hlinkClick xmlns:r="http://schemas.openxmlformats.org/officeDocument/2006/relationships" r:id="rId7"/>
            </a:rPr>
            <a:t>Everlearn</a:t>
          </a:r>
          <a:r>
            <a:rPr lang="en-US" dirty="0">
              <a:hlinkClick xmlns:r="http://schemas.openxmlformats.org/officeDocument/2006/relationships" r:id="rId7"/>
            </a:rPr>
            <a:t> </a:t>
          </a:r>
          <a:r>
            <a:rPr lang="en-US" dirty="0"/>
            <a:t>for AI-generated courses, offering innovative, interactive learning experiences.</a:t>
          </a:r>
        </a:p>
      </dgm:t>
    </dgm:pt>
    <dgm:pt modelId="{60D4FD7F-FA2D-4460-A991-B0677FBA79E7}" type="parTrans" cxnId="{3FB4D357-BAF7-483F-81E1-83C3752E2906}">
      <dgm:prSet/>
      <dgm:spPr/>
      <dgm:t>
        <a:bodyPr/>
        <a:lstStyle/>
        <a:p>
          <a:endParaRPr lang="en-US"/>
        </a:p>
      </dgm:t>
    </dgm:pt>
    <dgm:pt modelId="{79049C31-7232-451D-8CDE-5A858122DCDA}" type="sibTrans" cxnId="{3FB4D357-BAF7-483F-81E1-83C3752E2906}">
      <dgm:prSet/>
      <dgm:spPr/>
      <dgm:t>
        <a:bodyPr/>
        <a:lstStyle/>
        <a:p>
          <a:endParaRPr lang="en-US"/>
        </a:p>
      </dgm:t>
    </dgm:pt>
    <dgm:pt modelId="{3229FE58-6C87-4633-AD1F-FABB460EA440}">
      <dgm:prSet/>
      <dgm:spPr/>
      <dgm:t>
        <a:bodyPr/>
        <a:lstStyle/>
        <a:p>
          <a:r>
            <a:rPr lang="en-US" dirty="0"/>
            <a:t>Expansion Potential: Expanding the open textbook/course model to other </a:t>
          </a:r>
          <a:r>
            <a:rPr lang="en-US" dirty="0">
              <a:hlinkClick xmlns:r="http://schemas.openxmlformats.org/officeDocument/2006/relationships" r:id="rId8"/>
            </a:rPr>
            <a:t>Vietnamese</a:t>
          </a:r>
          <a:r>
            <a:rPr lang="en-US" dirty="0"/>
            <a:t> universities can generate revenue through collaborative partnership.</a:t>
          </a:r>
        </a:p>
      </dgm:t>
    </dgm:pt>
    <dgm:pt modelId="{BE8A16B8-BF6E-42AB-898A-A9D7AAB44F69}" type="parTrans" cxnId="{2C9C2C64-8B14-421C-B826-005F7A5E02E3}">
      <dgm:prSet/>
      <dgm:spPr/>
      <dgm:t>
        <a:bodyPr/>
        <a:lstStyle/>
        <a:p>
          <a:endParaRPr lang="en-US"/>
        </a:p>
      </dgm:t>
    </dgm:pt>
    <dgm:pt modelId="{98376F54-2B0C-48C2-B839-E7F5F074FEDA}" type="sibTrans" cxnId="{2C9C2C64-8B14-421C-B826-005F7A5E02E3}">
      <dgm:prSet/>
      <dgm:spPr/>
      <dgm:t>
        <a:bodyPr/>
        <a:lstStyle/>
        <a:p>
          <a:endParaRPr lang="en-US"/>
        </a:p>
      </dgm:t>
    </dgm:pt>
    <dgm:pt modelId="{82E9C9E2-1E70-4C74-BA98-8D28ACDFB44D}" type="pres">
      <dgm:prSet presAssocID="{D8C82B6B-E748-4217-B0D9-1CE9CC23021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EC295AA-DB51-4BDA-9CC0-2FFB5F085F1F}" type="pres">
      <dgm:prSet presAssocID="{419ADDEB-B898-4721-AE6D-926CB3503758}" presName="hierRoot1" presStyleCnt="0"/>
      <dgm:spPr/>
    </dgm:pt>
    <dgm:pt modelId="{436CECC8-FFA4-45A3-BA88-23E01E13F060}" type="pres">
      <dgm:prSet presAssocID="{419ADDEB-B898-4721-AE6D-926CB3503758}" presName="composite" presStyleCnt="0"/>
      <dgm:spPr/>
    </dgm:pt>
    <dgm:pt modelId="{DC71EEE0-08CF-4059-89D6-D4B00339AA40}" type="pres">
      <dgm:prSet presAssocID="{419ADDEB-B898-4721-AE6D-926CB3503758}" presName="background" presStyleLbl="node0" presStyleIdx="0" presStyleCnt="2"/>
      <dgm:spPr/>
    </dgm:pt>
    <dgm:pt modelId="{8A1ECCA9-4994-4866-BA2E-8674C2D65729}" type="pres">
      <dgm:prSet presAssocID="{419ADDEB-B898-4721-AE6D-926CB3503758}" presName="text" presStyleLbl="fgAcc0" presStyleIdx="0" presStyleCnt="2">
        <dgm:presLayoutVars>
          <dgm:chPref val="3"/>
        </dgm:presLayoutVars>
      </dgm:prSet>
      <dgm:spPr/>
    </dgm:pt>
    <dgm:pt modelId="{EE10292C-7782-4A7D-ADC6-2BA3053A821D}" type="pres">
      <dgm:prSet presAssocID="{419ADDEB-B898-4721-AE6D-926CB3503758}" presName="hierChild2" presStyleCnt="0"/>
      <dgm:spPr/>
    </dgm:pt>
    <dgm:pt modelId="{CCAE4FB8-23EF-4E97-ACC2-C494BEE3DC6D}" type="pres">
      <dgm:prSet presAssocID="{3229FE58-6C87-4633-AD1F-FABB460EA440}" presName="hierRoot1" presStyleCnt="0"/>
      <dgm:spPr/>
    </dgm:pt>
    <dgm:pt modelId="{5C4F189A-2B29-4275-994C-7A94D202B0AE}" type="pres">
      <dgm:prSet presAssocID="{3229FE58-6C87-4633-AD1F-FABB460EA440}" presName="composite" presStyleCnt="0"/>
      <dgm:spPr/>
    </dgm:pt>
    <dgm:pt modelId="{AB50C429-13ED-44FC-88A3-B6F43D0F2D0F}" type="pres">
      <dgm:prSet presAssocID="{3229FE58-6C87-4633-AD1F-FABB460EA440}" presName="background" presStyleLbl="node0" presStyleIdx="1" presStyleCnt="2"/>
      <dgm:spPr/>
    </dgm:pt>
    <dgm:pt modelId="{A5398091-EFB8-4CD3-8D2C-28BD92FD4627}" type="pres">
      <dgm:prSet presAssocID="{3229FE58-6C87-4633-AD1F-FABB460EA440}" presName="text" presStyleLbl="fgAcc0" presStyleIdx="1" presStyleCnt="2">
        <dgm:presLayoutVars>
          <dgm:chPref val="3"/>
        </dgm:presLayoutVars>
      </dgm:prSet>
      <dgm:spPr/>
    </dgm:pt>
    <dgm:pt modelId="{C64BB3D3-34BE-490D-99C0-3C722A88CEF1}" type="pres">
      <dgm:prSet presAssocID="{3229FE58-6C87-4633-AD1F-FABB460EA440}" presName="hierChild2" presStyleCnt="0"/>
      <dgm:spPr/>
    </dgm:pt>
  </dgm:ptLst>
  <dgm:cxnLst>
    <dgm:cxn modelId="{CC51DB33-822F-4D0D-9819-B149988B51CB}" type="presOf" srcId="{419ADDEB-B898-4721-AE6D-926CB3503758}" destId="{8A1ECCA9-4994-4866-BA2E-8674C2D65729}" srcOrd="0" destOrd="0" presId="urn:microsoft.com/office/officeart/2005/8/layout/hierarchy1"/>
    <dgm:cxn modelId="{2C9C2C64-8B14-421C-B826-005F7A5E02E3}" srcId="{D8C82B6B-E748-4217-B0D9-1CE9CC230213}" destId="{3229FE58-6C87-4633-AD1F-FABB460EA440}" srcOrd="1" destOrd="0" parTransId="{BE8A16B8-BF6E-42AB-898A-A9D7AAB44F69}" sibTransId="{98376F54-2B0C-48C2-B839-E7F5F074FEDA}"/>
    <dgm:cxn modelId="{3FB4D357-BAF7-483F-81E1-83C3752E2906}" srcId="{D8C82B6B-E748-4217-B0D9-1CE9CC230213}" destId="{419ADDEB-B898-4721-AE6D-926CB3503758}" srcOrd="0" destOrd="0" parTransId="{60D4FD7F-FA2D-4460-A991-B0677FBA79E7}" sibTransId="{79049C31-7232-451D-8CDE-5A858122DCDA}"/>
    <dgm:cxn modelId="{887029A5-069F-410D-BE0B-4FE12E895078}" type="presOf" srcId="{D8C82B6B-E748-4217-B0D9-1CE9CC230213}" destId="{82E9C9E2-1E70-4C74-BA98-8D28ACDFB44D}" srcOrd="0" destOrd="0" presId="urn:microsoft.com/office/officeart/2005/8/layout/hierarchy1"/>
    <dgm:cxn modelId="{63ED2EB8-E7B7-4F21-8D05-18A9970BFD6C}" type="presOf" srcId="{3229FE58-6C87-4633-AD1F-FABB460EA440}" destId="{A5398091-EFB8-4CD3-8D2C-28BD92FD4627}" srcOrd="0" destOrd="0" presId="urn:microsoft.com/office/officeart/2005/8/layout/hierarchy1"/>
    <dgm:cxn modelId="{D1B214F4-3606-4A93-BEB7-8FFA8524169E}" type="presParOf" srcId="{82E9C9E2-1E70-4C74-BA98-8D28ACDFB44D}" destId="{DEC295AA-DB51-4BDA-9CC0-2FFB5F085F1F}" srcOrd="0" destOrd="0" presId="urn:microsoft.com/office/officeart/2005/8/layout/hierarchy1"/>
    <dgm:cxn modelId="{9E55B766-7BE7-49A8-8F36-092D7AF3D746}" type="presParOf" srcId="{DEC295AA-DB51-4BDA-9CC0-2FFB5F085F1F}" destId="{436CECC8-FFA4-45A3-BA88-23E01E13F060}" srcOrd="0" destOrd="0" presId="urn:microsoft.com/office/officeart/2005/8/layout/hierarchy1"/>
    <dgm:cxn modelId="{421BF63F-D3E8-4A84-99CB-91161F0DC6D7}" type="presParOf" srcId="{436CECC8-FFA4-45A3-BA88-23E01E13F060}" destId="{DC71EEE0-08CF-4059-89D6-D4B00339AA40}" srcOrd="0" destOrd="0" presId="urn:microsoft.com/office/officeart/2005/8/layout/hierarchy1"/>
    <dgm:cxn modelId="{81F4770A-EB71-4A14-A5CD-A1110980E28E}" type="presParOf" srcId="{436CECC8-FFA4-45A3-BA88-23E01E13F060}" destId="{8A1ECCA9-4994-4866-BA2E-8674C2D65729}" srcOrd="1" destOrd="0" presId="urn:microsoft.com/office/officeart/2005/8/layout/hierarchy1"/>
    <dgm:cxn modelId="{E745D6EF-B886-409D-99A5-9CD7ABCD6574}" type="presParOf" srcId="{DEC295AA-DB51-4BDA-9CC0-2FFB5F085F1F}" destId="{EE10292C-7782-4A7D-ADC6-2BA3053A821D}" srcOrd="1" destOrd="0" presId="urn:microsoft.com/office/officeart/2005/8/layout/hierarchy1"/>
    <dgm:cxn modelId="{778676F4-643A-4366-A338-EAD941CA9316}" type="presParOf" srcId="{82E9C9E2-1E70-4C74-BA98-8D28ACDFB44D}" destId="{CCAE4FB8-23EF-4E97-ACC2-C494BEE3DC6D}" srcOrd="1" destOrd="0" presId="urn:microsoft.com/office/officeart/2005/8/layout/hierarchy1"/>
    <dgm:cxn modelId="{C3DC6941-9E23-4CF4-B3C2-FA0EF82BEA5E}" type="presParOf" srcId="{CCAE4FB8-23EF-4E97-ACC2-C494BEE3DC6D}" destId="{5C4F189A-2B29-4275-994C-7A94D202B0AE}" srcOrd="0" destOrd="0" presId="urn:microsoft.com/office/officeart/2005/8/layout/hierarchy1"/>
    <dgm:cxn modelId="{24057AAB-7A05-4C35-8114-6C258314531C}" type="presParOf" srcId="{5C4F189A-2B29-4275-994C-7A94D202B0AE}" destId="{AB50C429-13ED-44FC-88A3-B6F43D0F2D0F}" srcOrd="0" destOrd="0" presId="urn:microsoft.com/office/officeart/2005/8/layout/hierarchy1"/>
    <dgm:cxn modelId="{C439B25E-A41A-4E34-9EB1-7DCF07389433}" type="presParOf" srcId="{5C4F189A-2B29-4275-994C-7A94D202B0AE}" destId="{A5398091-EFB8-4CD3-8D2C-28BD92FD4627}" srcOrd="1" destOrd="0" presId="urn:microsoft.com/office/officeart/2005/8/layout/hierarchy1"/>
    <dgm:cxn modelId="{3EBE01C2-00F8-43B0-9820-28D17C52E707}" type="presParOf" srcId="{CCAE4FB8-23EF-4E97-ACC2-C494BEE3DC6D}" destId="{C64BB3D3-34BE-490D-99C0-3C722A88CEF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A75EC0-1D8D-4691-91A7-9F4283E18579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0C3F290-116F-4C3E-97A4-C0371C6FE25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Expand the repository of open textbooks </a:t>
          </a:r>
          <a:r>
            <a:rPr lang="en-US" dirty="0"/>
            <a:t>to cover diverse disciplines</a:t>
          </a:r>
        </a:p>
      </dgm:t>
    </dgm:pt>
    <dgm:pt modelId="{6A822125-785D-4F35-964D-506471A61AA0}" type="parTrans" cxnId="{5F0E9F02-948F-4087-8087-DE12A4FEDC1B}">
      <dgm:prSet/>
      <dgm:spPr/>
      <dgm:t>
        <a:bodyPr/>
        <a:lstStyle/>
        <a:p>
          <a:endParaRPr lang="en-US"/>
        </a:p>
      </dgm:t>
    </dgm:pt>
    <dgm:pt modelId="{CEB8AA2B-FC47-4C88-AD99-F4510D224D06}" type="sibTrans" cxnId="{5F0E9F02-948F-4087-8087-DE12A4FEDC1B}">
      <dgm:prSet/>
      <dgm:spPr/>
      <dgm:t>
        <a:bodyPr/>
        <a:lstStyle/>
        <a:p>
          <a:endParaRPr lang="en-US"/>
        </a:p>
      </dgm:t>
    </dgm:pt>
    <dgm:pt modelId="{B8C9340D-69A1-4C84-AFBB-1D69B43ED5B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Promote collaborations </a:t>
          </a:r>
          <a:r>
            <a:rPr lang="en-US" dirty="0"/>
            <a:t>with other universities in Vietnam and Asia. </a:t>
          </a:r>
        </a:p>
      </dgm:t>
    </dgm:pt>
    <dgm:pt modelId="{CE586512-2516-400F-B272-B814EDC829FC}" type="parTrans" cxnId="{1C25CDFF-94CB-46CE-9F19-4F91E3D3CF0A}">
      <dgm:prSet/>
      <dgm:spPr/>
      <dgm:t>
        <a:bodyPr/>
        <a:lstStyle/>
        <a:p>
          <a:endParaRPr lang="en-US"/>
        </a:p>
      </dgm:t>
    </dgm:pt>
    <dgm:pt modelId="{24BAAE2C-F388-4351-95AA-444CA1BA2CD5}" type="sibTrans" cxnId="{1C25CDFF-94CB-46CE-9F19-4F91E3D3CF0A}">
      <dgm:prSet/>
      <dgm:spPr/>
      <dgm:t>
        <a:bodyPr/>
        <a:lstStyle/>
        <a:p>
          <a:endParaRPr lang="en-US"/>
        </a:p>
      </dgm:t>
    </dgm:pt>
    <dgm:pt modelId="{F1A58E02-056D-4540-99DE-570B24FB2A9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Encourage adoption </a:t>
          </a:r>
          <a:r>
            <a:rPr lang="en-US" dirty="0"/>
            <a:t>through faculty workshops and incentives.</a:t>
          </a:r>
        </a:p>
      </dgm:t>
    </dgm:pt>
    <dgm:pt modelId="{D485A00D-77A0-4128-A950-871509C39B4B}" type="parTrans" cxnId="{4B465920-169D-4379-853C-A7DEFA460589}">
      <dgm:prSet/>
      <dgm:spPr/>
      <dgm:t>
        <a:bodyPr/>
        <a:lstStyle/>
        <a:p>
          <a:endParaRPr lang="en-US"/>
        </a:p>
      </dgm:t>
    </dgm:pt>
    <dgm:pt modelId="{D73A8A7D-922A-46B0-BA4A-43FD652BCB56}" type="sibTrans" cxnId="{4B465920-169D-4379-853C-A7DEFA460589}">
      <dgm:prSet/>
      <dgm:spPr/>
      <dgm:t>
        <a:bodyPr/>
        <a:lstStyle/>
        <a:p>
          <a:endParaRPr lang="en-US"/>
        </a:p>
      </dgm:t>
    </dgm:pt>
    <dgm:pt modelId="{2A052586-9E79-4534-ACC8-0EA87F7376D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Advance the use of AR and AI </a:t>
          </a:r>
          <a:r>
            <a:rPr lang="en-US" dirty="0"/>
            <a:t>to create immersive learning experiences. </a:t>
          </a:r>
        </a:p>
      </dgm:t>
    </dgm:pt>
    <dgm:pt modelId="{009A096B-6AD1-4C51-82B7-25233F05C80A}" type="parTrans" cxnId="{184B3A03-4880-40C1-A12D-2BD74896CB0C}">
      <dgm:prSet/>
      <dgm:spPr/>
      <dgm:t>
        <a:bodyPr/>
        <a:lstStyle/>
        <a:p>
          <a:endParaRPr lang="en-US"/>
        </a:p>
      </dgm:t>
    </dgm:pt>
    <dgm:pt modelId="{EBF7AD50-504B-4595-9EF5-8D4C8C6BB274}" type="sibTrans" cxnId="{184B3A03-4880-40C1-A12D-2BD74896CB0C}">
      <dgm:prSet/>
      <dgm:spPr/>
      <dgm:t>
        <a:bodyPr/>
        <a:lstStyle/>
        <a:p>
          <a:endParaRPr lang="en-US"/>
        </a:p>
      </dgm:t>
    </dgm:pt>
    <dgm:pt modelId="{E1C068C1-05E5-4197-97A2-868B4682808F}" type="pres">
      <dgm:prSet presAssocID="{08A75EC0-1D8D-4691-91A7-9F4283E18579}" presName="root" presStyleCnt="0">
        <dgm:presLayoutVars>
          <dgm:dir/>
          <dgm:resizeHandles val="exact"/>
        </dgm:presLayoutVars>
      </dgm:prSet>
      <dgm:spPr/>
    </dgm:pt>
    <dgm:pt modelId="{FDBEC1E1-3250-4793-864D-6D27A8013BCF}" type="pres">
      <dgm:prSet presAssocID="{D0C3F290-116F-4C3E-97A4-C0371C6FE253}" presName="compNode" presStyleCnt="0"/>
      <dgm:spPr/>
    </dgm:pt>
    <dgm:pt modelId="{89BDE062-85B2-4A91-AF09-27374904CF5F}" type="pres">
      <dgm:prSet presAssocID="{D0C3F290-116F-4C3E-97A4-C0371C6FE253}" presName="bgRect" presStyleLbl="bgShp" presStyleIdx="0" presStyleCnt="4"/>
      <dgm:spPr/>
    </dgm:pt>
    <dgm:pt modelId="{50A3C011-6B9A-4776-9EB4-BF3CDF2C3031}" type="pres">
      <dgm:prSet presAssocID="{D0C3F290-116F-4C3E-97A4-C0371C6FE253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 on Shelf"/>
        </a:ext>
      </dgm:extLst>
    </dgm:pt>
    <dgm:pt modelId="{A6C960D4-DE76-44F9-9BD7-32DBEDA244B5}" type="pres">
      <dgm:prSet presAssocID="{D0C3F290-116F-4C3E-97A4-C0371C6FE253}" presName="spaceRect" presStyleCnt="0"/>
      <dgm:spPr/>
    </dgm:pt>
    <dgm:pt modelId="{C322CB39-CFF7-4ED4-8905-D75A31870EEE}" type="pres">
      <dgm:prSet presAssocID="{D0C3F290-116F-4C3E-97A4-C0371C6FE253}" presName="parTx" presStyleLbl="revTx" presStyleIdx="0" presStyleCnt="4" custScaleX="99566">
        <dgm:presLayoutVars>
          <dgm:chMax val="0"/>
          <dgm:chPref val="0"/>
        </dgm:presLayoutVars>
      </dgm:prSet>
      <dgm:spPr/>
    </dgm:pt>
    <dgm:pt modelId="{9B9E7183-6E41-4ED2-9E1F-26CC6D0EE6FD}" type="pres">
      <dgm:prSet presAssocID="{CEB8AA2B-FC47-4C88-AD99-F4510D224D06}" presName="sibTrans" presStyleCnt="0"/>
      <dgm:spPr/>
    </dgm:pt>
    <dgm:pt modelId="{D17BE328-FFB0-4F91-8745-4E2E9E34B64C}" type="pres">
      <dgm:prSet presAssocID="{B8C9340D-69A1-4C84-AFBB-1D69B43ED5B4}" presName="compNode" presStyleCnt="0"/>
      <dgm:spPr/>
    </dgm:pt>
    <dgm:pt modelId="{071FFA2C-A406-4BCA-919E-CDBC468DE91A}" type="pres">
      <dgm:prSet presAssocID="{B8C9340D-69A1-4C84-AFBB-1D69B43ED5B4}" presName="bgRect" presStyleLbl="bgShp" presStyleIdx="1" presStyleCnt="4" custLinFactNeighborX="-3754" custLinFactNeighborY="-12710"/>
      <dgm:spPr/>
    </dgm:pt>
    <dgm:pt modelId="{8B7C043B-8155-448E-A973-6B3D7F4CF1A9}" type="pres">
      <dgm:prSet presAssocID="{B8C9340D-69A1-4C84-AFBB-1D69B43ED5B4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choolhouse"/>
        </a:ext>
      </dgm:extLst>
    </dgm:pt>
    <dgm:pt modelId="{CF036950-9D6A-4965-A3FA-2EDB83F49960}" type="pres">
      <dgm:prSet presAssocID="{B8C9340D-69A1-4C84-AFBB-1D69B43ED5B4}" presName="spaceRect" presStyleCnt="0"/>
      <dgm:spPr/>
    </dgm:pt>
    <dgm:pt modelId="{D259AAF1-6858-47FC-9533-D7F8B11641F7}" type="pres">
      <dgm:prSet presAssocID="{B8C9340D-69A1-4C84-AFBB-1D69B43ED5B4}" presName="parTx" presStyleLbl="revTx" presStyleIdx="1" presStyleCnt="4">
        <dgm:presLayoutVars>
          <dgm:chMax val="0"/>
          <dgm:chPref val="0"/>
        </dgm:presLayoutVars>
      </dgm:prSet>
      <dgm:spPr/>
    </dgm:pt>
    <dgm:pt modelId="{6E3BB1EE-00A4-43FE-BF59-AAFED62C26C1}" type="pres">
      <dgm:prSet presAssocID="{24BAAE2C-F388-4351-95AA-444CA1BA2CD5}" presName="sibTrans" presStyleCnt="0"/>
      <dgm:spPr/>
    </dgm:pt>
    <dgm:pt modelId="{967C0D37-9D27-47FF-A324-AEE7DCF58FCA}" type="pres">
      <dgm:prSet presAssocID="{F1A58E02-056D-4540-99DE-570B24FB2A94}" presName="compNode" presStyleCnt="0"/>
      <dgm:spPr/>
    </dgm:pt>
    <dgm:pt modelId="{82A8F775-2D54-42ED-8AF4-0F7804BDB9D3}" type="pres">
      <dgm:prSet presAssocID="{F1A58E02-056D-4540-99DE-570B24FB2A94}" presName="bgRect" presStyleLbl="bgShp" presStyleIdx="2" presStyleCnt="4"/>
      <dgm:spPr/>
    </dgm:pt>
    <dgm:pt modelId="{42BDE3D9-B809-45CF-8D10-3954C8114F68}" type="pres">
      <dgm:prSet presAssocID="{F1A58E02-056D-4540-99DE-570B24FB2A94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003AD2A1-527C-496C-B920-88F41C8ACEFB}" type="pres">
      <dgm:prSet presAssocID="{F1A58E02-056D-4540-99DE-570B24FB2A94}" presName="spaceRect" presStyleCnt="0"/>
      <dgm:spPr/>
    </dgm:pt>
    <dgm:pt modelId="{F0D835FB-23A2-46D3-9A52-87AC7878C191}" type="pres">
      <dgm:prSet presAssocID="{F1A58E02-056D-4540-99DE-570B24FB2A94}" presName="parTx" presStyleLbl="revTx" presStyleIdx="2" presStyleCnt="4">
        <dgm:presLayoutVars>
          <dgm:chMax val="0"/>
          <dgm:chPref val="0"/>
        </dgm:presLayoutVars>
      </dgm:prSet>
      <dgm:spPr/>
    </dgm:pt>
    <dgm:pt modelId="{15358C2F-3DF5-4705-9007-AD7130F04063}" type="pres">
      <dgm:prSet presAssocID="{D73A8A7D-922A-46B0-BA4A-43FD652BCB56}" presName="sibTrans" presStyleCnt="0"/>
      <dgm:spPr/>
    </dgm:pt>
    <dgm:pt modelId="{27FA4E3D-00A3-40F8-AF07-9A0C0C876F5A}" type="pres">
      <dgm:prSet presAssocID="{2A052586-9E79-4534-ACC8-0EA87F7376D0}" presName="compNode" presStyleCnt="0"/>
      <dgm:spPr/>
    </dgm:pt>
    <dgm:pt modelId="{14BA33DC-E8A4-4DC7-85F0-B48D7666F39D}" type="pres">
      <dgm:prSet presAssocID="{2A052586-9E79-4534-ACC8-0EA87F7376D0}" presName="bgRect" presStyleLbl="bgShp" presStyleIdx="3" presStyleCnt="4"/>
      <dgm:spPr/>
    </dgm:pt>
    <dgm:pt modelId="{8EB159C7-5867-43FE-BC07-BE5148FE4FFF}" type="pres">
      <dgm:prSet presAssocID="{2A052586-9E79-4534-ACC8-0EA87F7376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Virtual RealityHeadset"/>
        </a:ext>
      </dgm:extLst>
    </dgm:pt>
    <dgm:pt modelId="{9CF40390-8764-425A-B2D4-BAD8862D755C}" type="pres">
      <dgm:prSet presAssocID="{2A052586-9E79-4534-ACC8-0EA87F7376D0}" presName="spaceRect" presStyleCnt="0"/>
      <dgm:spPr/>
    </dgm:pt>
    <dgm:pt modelId="{BB3E1295-A7E4-4CB3-B05B-177AFEA4372F}" type="pres">
      <dgm:prSet presAssocID="{2A052586-9E79-4534-ACC8-0EA87F7376D0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5F0E9F02-948F-4087-8087-DE12A4FEDC1B}" srcId="{08A75EC0-1D8D-4691-91A7-9F4283E18579}" destId="{D0C3F290-116F-4C3E-97A4-C0371C6FE253}" srcOrd="0" destOrd="0" parTransId="{6A822125-785D-4F35-964D-506471A61AA0}" sibTransId="{CEB8AA2B-FC47-4C88-AD99-F4510D224D06}"/>
    <dgm:cxn modelId="{184B3A03-4880-40C1-A12D-2BD74896CB0C}" srcId="{08A75EC0-1D8D-4691-91A7-9F4283E18579}" destId="{2A052586-9E79-4534-ACC8-0EA87F7376D0}" srcOrd="3" destOrd="0" parTransId="{009A096B-6AD1-4C51-82B7-25233F05C80A}" sibTransId="{EBF7AD50-504B-4595-9EF5-8D4C8C6BB274}"/>
    <dgm:cxn modelId="{4B465920-169D-4379-853C-A7DEFA460589}" srcId="{08A75EC0-1D8D-4691-91A7-9F4283E18579}" destId="{F1A58E02-056D-4540-99DE-570B24FB2A94}" srcOrd="2" destOrd="0" parTransId="{D485A00D-77A0-4128-A950-871509C39B4B}" sibTransId="{D73A8A7D-922A-46B0-BA4A-43FD652BCB56}"/>
    <dgm:cxn modelId="{282CD342-B60B-4416-95C1-85E178CE9E6C}" type="presOf" srcId="{B8C9340D-69A1-4C84-AFBB-1D69B43ED5B4}" destId="{D259AAF1-6858-47FC-9533-D7F8B11641F7}" srcOrd="0" destOrd="0" presId="urn:microsoft.com/office/officeart/2018/2/layout/IconVerticalSolidList"/>
    <dgm:cxn modelId="{823469CA-EDB2-44E4-AC76-AA99B56045FB}" type="presOf" srcId="{F1A58E02-056D-4540-99DE-570B24FB2A94}" destId="{F0D835FB-23A2-46D3-9A52-87AC7878C191}" srcOrd="0" destOrd="0" presId="urn:microsoft.com/office/officeart/2018/2/layout/IconVerticalSolidList"/>
    <dgm:cxn modelId="{3F19D1DA-2C55-4E13-BEF2-B19DEA65AA6A}" type="presOf" srcId="{D0C3F290-116F-4C3E-97A4-C0371C6FE253}" destId="{C322CB39-CFF7-4ED4-8905-D75A31870EEE}" srcOrd="0" destOrd="0" presId="urn:microsoft.com/office/officeart/2018/2/layout/IconVerticalSolidList"/>
    <dgm:cxn modelId="{916E9FDF-9469-4509-A0D3-C8C8B5D7F8AE}" type="presOf" srcId="{2A052586-9E79-4534-ACC8-0EA87F7376D0}" destId="{BB3E1295-A7E4-4CB3-B05B-177AFEA4372F}" srcOrd="0" destOrd="0" presId="urn:microsoft.com/office/officeart/2018/2/layout/IconVerticalSolidList"/>
    <dgm:cxn modelId="{B724C4E3-5E4D-4F6D-8E9A-83AAF59B1E8A}" type="presOf" srcId="{08A75EC0-1D8D-4691-91A7-9F4283E18579}" destId="{E1C068C1-05E5-4197-97A2-868B4682808F}" srcOrd="0" destOrd="0" presId="urn:microsoft.com/office/officeart/2018/2/layout/IconVerticalSolidList"/>
    <dgm:cxn modelId="{1C25CDFF-94CB-46CE-9F19-4F91E3D3CF0A}" srcId="{08A75EC0-1D8D-4691-91A7-9F4283E18579}" destId="{B8C9340D-69A1-4C84-AFBB-1D69B43ED5B4}" srcOrd="1" destOrd="0" parTransId="{CE586512-2516-400F-B272-B814EDC829FC}" sibTransId="{24BAAE2C-F388-4351-95AA-444CA1BA2CD5}"/>
    <dgm:cxn modelId="{C8B74CC8-8ABD-474A-A6EC-282D25266E29}" type="presParOf" srcId="{E1C068C1-05E5-4197-97A2-868B4682808F}" destId="{FDBEC1E1-3250-4793-864D-6D27A8013BCF}" srcOrd="0" destOrd="0" presId="urn:microsoft.com/office/officeart/2018/2/layout/IconVerticalSolidList"/>
    <dgm:cxn modelId="{01CFCCB5-4841-4B5A-A5C1-8BB99AA802C0}" type="presParOf" srcId="{FDBEC1E1-3250-4793-864D-6D27A8013BCF}" destId="{89BDE062-85B2-4A91-AF09-27374904CF5F}" srcOrd="0" destOrd="0" presId="urn:microsoft.com/office/officeart/2018/2/layout/IconVerticalSolidList"/>
    <dgm:cxn modelId="{CB90A53F-B0F9-409F-BDE8-73A53728F6D7}" type="presParOf" srcId="{FDBEC1E1-3250-4793-864D-6D27A8013BCF}" destId="{50A3C011-6B9A-4776-9EB4-BF3CDF2C3031}" srcOrd="1" destOrd="0" presId="urn:microsoft.com/office/officeart/2018/2/layout/IconVerticalSolidList"/>
    <dgm:cxn modelId="{8712AA83-B9C1-492D-954A-706794D2F008}" type="presParOf" srcId="{FDBEC1E1-3250-4793-864D-6D27A8013BCF}" destId="{A6C960D4-DE76-44F9-9BD7-32DBEDA244B5}" srcOrd="2" destOrd="0" presId="urn:microsoft.com/office/officeart/2018/2/layout/IconVerticalSolidList"/>
    <dgm:cxn modelId="{DA0FEC18-04AC-4267-BED1-D7A2941191B2}" type="presParOf" srcId="{FDBEC1E1-3250-4793-864D-6D27A8013BCF}" destId="{C322CB39-CFF7-4ED4-8905-D75A31870EEE}" srcOrd="3" destOrd="0" presId="urn:microsoft.com/office/officeart/2018/2/layout/IconVerticalSolidList"/>
    <dgm:cxn modelId="{BF43CF5B-7FBE-46C1-B2A3-57AEA8AFDE3E}" type="presParOf" srcId="{E1C068C1-05E5-4197-97A2-868B4682808F}" destId="{9B9E7183-6E41-4ED2-9E1F-26CC6D0EE6FD}" srcOrd="1" destOrd="0" presId="urn:microsoft.com/office/officeart/2018/2/layout/IconVerticalSolidList"/>
    <dgm:cxn modelId="{2CCA2DFB-7E65-4FE2-9E3C-36EACB4AE3CB}" type="presParOf" srcId="{E1C068C1-05E5-4197-97A2-868B4682808F}" destId="{D17BE328-FFB0-4F91-8745-4E2E9E34B64C}" srcOrd="2" destOrd="0" presId="urn:microsoft.com/office/officeart/2018/2/layout/IconVerticalSolidList"/>
    <dgm:cxn modelId="{5FF2197F-5013-440C-8EE0-C750164C010A}" type="presParOf" srcId="{D17BE328-FFB0-4F91-8745-4E2E9E34B64C}" destId="{071FFA2C-A406-4BCA-919E-CDBC468DE91A}" srcOrd="0" destOrd="0" presId="urn:microsoft.com/office/officeart/2018/2/layout/IconVerticalSolidList"/>
    <dgm:cxn modelId="{7D9E1E8E-0479-4CD9-9FB3-963FAB650350}" type="presParOf" srcId="{D17BE328-FFB0-4F91-8745-4E2E9E34B64C}" destId="{8B7C043B-8155-448E-A973-6B3D7F4CF1A9}" srcOrd="1" destOrd="0" presId="urn:microsoft.com/office/officeart/2018/2/layout/IconVerticalSolidList"/>
    <dgm:cxn modelId="{9B8E609E-A3EF-4C47-B0DC-210DA50CF8E1}" type="presParOf" srcId="{D17BE328-FFB0-4F91-8745-4E2E9E34B64C}" destId="{CF036950-9D6A-4965-A3FA-2EDB83F49960}" srcOrd="2" destOrd="0" presId="urn:microsoft.com/office/officeart/2018/2/layout/IconVerticalSolidList"/>
    <dgm:cxn modelId="{E6CF28C3-C9F7-4675-897A-A9A8B78F0F61}" type="presParOf" srcId="{D17BE328-FFB0-4F91-8745-4E2E9E34B64C}" destId="{D259AAF1-6858-47FC-9533-D7F8B11641F7}" srcOrd="3" destOrd="0" presId="urn:microsoft.com/office/officeart/2018/2/layout/IconVerticalSolidList"/>
    <dgm:cxn modelId="{843D8EA0-F3BE-4563-B050-DA9FB5001C40}" type="presParOf" srcId="{E1C068C1-05E5-4197-97A2-868B4682808F}" destId="{6E3BB1EE-00A4-43FE-BF59-AAFED62C26C1}" srcOrd="3" destOrd="0" presId="urn:microsoft.com/office/officeart/2018/2/layout/IconVerticalSolidList"/>
    <dgm:cxn modelId="{E3A1C296-EAEE-4DD1-81C9-BB83FCC4399A}" type="presParOf" srcId="{E1C068C1-05E5-4197-97A2-868B4682808F}" destId="{967C0D37-9D27-47FF-A324-AEE7DCF58FCA}" srcOrd="4" destOrd="0" presId="urn:microsoft.com/office/officeart/2018/2/layout/IconVerticalSolidList"/>
    <dgm:cxn modelId="{BEB30BAD-E31B-4156-8BF9-8998ED7F210C}" type="presParOf" srcId="{967C0D37-9D27-47FF-A324-AEE7DCF58FCA}" destId="{82A8F775-2D54-42ED-8AF4-0F7804BDB9D3}" srcOrd="0" destOrd="0" presId="urn:microsoft.com/office/officeart/2018/2/layout/IconVerticalSolidList"/>
    <dgm:cxn modelId="{A459FDB3-26E1-48C7-B616-8C4164BA3AF8}" type="presParOf" srcId="{967C0D37-9D27-47FF-A324-AEE7DCF58FCA}" destId="{42BDE3D9-B809-45CF-8D10-3954C8114F68}" srcOrd="1" destOrd="0" presId="urn:microsoft.com/office/officeart/2018/2/layout/IconVerticalSolidList"/>
    <dgm:cxn modelId="{E474B5AC-EAB5-4416-9871-A39EF5530A4F}" type="presParOf" srcId="{967C0D37-9D27-47FF-A324-AEE7DCF58FCA}" destId="{003AD2A1-527C-496C-B920-88F41C8ACEFB}" srcOrd="2" destOrd="0" presId="urn:microsoft.com/office/officeart/2018/2/layout/IconVerticalSolidList"/>
    <dgm:cxn modelId="{463C8CA0-9E79-4B2C-A768-8A751C794161}" type="presParOf" srcId="{967C0D37-9D27-47FF-A324-AEE7DCF58FCA}" destId="{F0D835FB-23A2-46D3-9A52-87AC7878C191}" srcOrd="3" destOrd="0" presId="urn:microsoft.com/office/officeart/2018/2/layout/IconVerticalSolidList"/>
    <dgm:cxn modelId="{BDB08F53-5D3C-4A0E-80D5-E5261EC04D49}" type="presParOf" srcId="{E1C068C1-05E5-4197-97A2-868B4682808F}" destId="{15358C2F-3DF5-4705-9007-AD7130F04063}" srcOrd="5" destOrd="0" presId="urn:microsoft.com/office/officeart/2018/2/layout/IconVerticalSolidList"/>
    <dgm:cxn modelId="{BD6F4E51-2E9A-477A-B955-B1ECFF920EE2}" type="presParOf" srcId="{E1C068C1-05E5-4197-97A2-868B4682808F}" destId="{27FA4E3D-00A3-40F8-AF07-9A0C0C876F5A}" srcOrd="6" destOrd="0" presId="urn:microsoft.com/office/officeart/2018/2/layout/IconVerticalSolidList"/>
    <dgm:cxn modelId="{0765290C-8454-4BEC-9E77-DA9D3CB00B87}" type="presParOf" srcId="{27FA4E3D-00A3-40F8-AF07-9A0C0C876F5A}" destId="{14BA33DC-E8A4-4DC7-85F0-B48D7666F39D}" srcOrd="0" destOrd="0" presId="urn:microsoft.com/office/officeart/2018/2/layout/IconVerticalSolidList"/>
    <dgm:cxn modelId="{0B1FBD64-BFC3-4AA2-95EC-0137700B9744}" type="presParOf" srcId="{27FA4E3D-00A3-40F8-AF07-9A0C0C876F5A}" destId="{8EB159C7-5867-43FE-BC07-BE5148FE4FFF}" srcOrd="1" destOrd="0" presId="urn:microsoft.com/office/officeart/2018/2/layout/IconVerticalSolidList"/>
    <dgm:cxn modelId="{05B48FFD-058D-466D-96B9-B171BCE01685}" type="presParOf" srcId="{27FA4E3D-00A3-40F8-AF07-9A0C0C876F5A}" destId="{9CF40390-8764-425A-B2D4-BAD8862D755C}" srcOrd="2" destOrd="0" presId="urn:microsoft.com/office/officeart/2018/2/layout/IconVerticalSolidList"/>
    <dgm:cxn modelId="{59EEC39C-6118-4C77-8BAF-C8D4028159F4}" type="presParOf" srcId="{27FA4E3D-00A3-40F8-AF07-9A0C0C876F5A}" destId="{BB3E1295-A7E4-4CB3-B05B-177AFEA4372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8BAF089-D2D5-4615-BE10-82F2F6822E67}" type="doc">
      <dgm:prSet loTypeId="urn:microsoft.com/office/officeart/2005/8/layout/vList5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2405396-DCAC-42ED-8D7B-D5B5A0BC4408}">
      <dgm:prSet/>
      <dgm:spPr>
        <a:solidFill>
          <a:srgbClr val="FF0000"/>
        </a:solidFill>
        <a:ln>
          <a:solidFill>
            <a:srgbClr val="FF0000"/>
          </a:solidFill>
        </a:ln>
      </dgm:spPr>
      <dgm:t>
        <a:bodyPr/>
        <a:lstStyle/>
        <a:p>
          <a:r>
            <a:rPr lang="en-US" b="1" dirty="0"/>
            <a:t>Pioneering</a:t>
          </a:r>
        </a:p>
      </dgm:t>
    </dgm:pt>
    <dgm:pt modelId="{232753FB-E26F-49B6-B5D5-C96AD15AE34C}" type="parTrans" cxnId="{DA404F6C-0B41-4665-A92A-5D1751E46502}">
      <dgm:prSet/>
      <dgm:spPr/>
      <dgm:t>
        <a:bodyPr/>
        <a:lstStyle/>
        <a:p>
          <a:endParaRPr lang="en-US"/>
        </a:p>
      </dgm:t>
    </dgm:pt>
    <dgm:pt modelId="{A0AE84FE-664E-45C0-9A14-F60C502673F9}" type="sibTrans" cxnId="{DA404F6C-0B41-4665-A92A-5D1751E46502}">
      <dgm:prSet/>
      <dgm:spPr/>
      <dgm:t>
        <a:bodyPr/>
        <a:lstStyle/>
        <a:p>
          <a:endParaRPr lang="en-US"/>
        </a:p>
      </dgm:t>
    </dgm:pt>
    <dgm:pt modelId="{19F38EF8-A5E5-4DEB-A436-040D0CE2734B}">
      <dgm:prSet/>
      <dgm:spPr/>
      <dgm:t>
        <a:bodyPr/>
        <a:lstStyle/>
        <a:p>
          <a:r>
            <a:rPr lang="en-US" dirty="0"/>
            <a:t>Pioneering Digital Education: Stay at forefront of democratizing access to education while generating new revenue streams.</a:t>
          </a:r>
        </a:p>
      </dgm:t>
    </dgm:pt>
    <dgm:pt modelId="{0EDCBC3F-E09E-4667-8526-CACB38109FAB}" type="parTrans" cxnId="{FD47DC79-AC74-4756-B3AD-7F14C5805DD5}">
      <dgm:prSet/>
      <dgm:spPr/>
      <dgm:t>
        <a:bodyPr/>
        <a:lstStyle/>
        <a:p>
          <a:endParaRPr lang="en-US"/>
        </a:p>
      </dgm:t>
    </dgm:pt>
    <dgm:pt modelId="{E3186D3D-EE68-4F1B-A176-652604DA0551}" type="sibTrans" cxnId="{FD47DC79-AC74-4756-B3AD-7F14C5805DD5}">
      <dgm:prSet/>
      <dgm:spPr/>
      <dgm:t>
        <a:bodyPr/>
        <a:lstStyle/>
        <a:p>
          <a:endParaRPr lang="en-US"/>
        </a:p>
      </dgm:t>
    </dgm:pt>
    <dgm:pt modelId="{0C0FE216-ED13-479D-822D-5953ECBBAC88}">
      <dgm:prSet/>
      <dgm:spPr>
        <a:solidFill>
          <a:srgbClr val="00B0F0"/>
        </a:solidFill>
      </dgm:spPr>
      <dgm:t>
        <a:bodyPr/>
        <a:lstStyle/>
        <a:p>
          <a:r>
            <a:rPr lang="en-US" dirty="0"/>
            <a:t>Shaping</a:t>
          </a:r>
        </a:p>
      </dgm:t>
    </dgm:pt>
    <dgm:pt modelId="{D429D92B-E074-463B-948A-9B2DDD848D03}" type="parTrans" cxnId="{BCD18931-063A-457B-B59C-865F269B8E58}">
      <dgm:prSet/>
      <dgm:spPr/>
      <dgm:t>
        <a:bodyPr/>
        <a:lstStyle/>
        <a:p>
          <a:endParaRPr lang="en-US"/>
        </a:p>
      </dgm:t>
    </dgm:pt>
    <dgm:pt modelId="{7CBD269D-F27C-47CC-8D8D-10B532168679}" type="sibTrans" cxnId="{BCD18931-063A-457B-B59C-865F269B8E58}">
      <dgm:prSet/>
      <dgm:spPr/>
      <dgm:t>
        <a:bodyPr/>
        <a:lstStyle/>
        <a:p>
          <a:endParaRPr lang="en-US"/>
        </a:p>
      </dgm:t>
    </dgm:pt>
    <dgm:pt modelId="{2803AF80-9808-42A3-8D0B-A8BB526CEE51}">
      <dgm:prSet/>
      <dgm:spPr/>
      <dgm:t>
        <a:bodyPr/>
        <a:lstStyle/>
        <a:p>
          <a:r>
            <a:rPr lang="en-US"/>
            <a:t>Shaping Vietnam’s Future: Bridge academic theory with real-world sustainability practices, advancing Vietnam’s green economy.</a:t>
          </a:r>
        </a:p>
      </dgm:t>
    </dgm:pt>
    <dgm:pt modelId="{A734697F-6EC6-45C1-BE98-95E1EAEDF51F}" type="parTrans" cxnId="{5315C587-8F6C-4B95-9515-AE0BE60EFFB7}">
      <dgm:prSet/>
      <dgm:spPr/>
      <dgm:t>
        <a:bodyPr/>
        <a:lstStyle/>
        <a:p>
          <a:endParaRPr lang="en-US"/>
        </a:p>
      </dgm:t>
    </dgm:pt>
    <dgm:pt modelId="{62EA0F77-EF13-4709-8600-5725EF13063A}" type="sibTrans" cxnId="{5315C587-8F6C-4B95-9515-AE0BE60EFFB7}">
      <dgm:prSet/>
      <dgm:spPr/>
      <dgm:t>
        <a:bodyPr/>
        <a:lstStyle/>
        <a:p>
          <a:endParaRPr lang="en-US"/>
        </a:p>
      </dgm:t>
    </dgm:pt>
    <dgm:pt modelId="{B35A2D18-4D5E-4D7C-BE9B-8C531D703826}">
      <dgm:prSet/>
      <dgm:spPr>
        <a:solidFill>
          <a:srgbClr val="00B050"/>
        </a:solidFill>
      </dgm:spPr>
      <dgm:t>
        <a:bodyPr/>
        <a:lstStyle/>
        <a:p>
          <a:r>
            <a:rPr lang="en-US" dirty="0"/>
            <a:t>Position</a:t>
          </a:r>
        </a:p>
      </dgm:t>
    </dgm:pt>
    <dgm:pt modelId="{A44E209C-79D8-4F9F-A538-B8382CD86E6B}" type="parTrans" cxnId="{2DFD545C-C5D0-49DE-B256-B7E05FC262FC}">
      <dgm:prSet/>
      <dgm:spPr/>
      <dgm:t>
        <a:bodyPr/>
        <a:lstStyle/>
        <a:p>
          <a:endParaRPr lang="en-US"/>
        </a:p>
      </dgm:t>
    </dgm:pt>
    <dgm:pt modelId="{9B247817-DFA9-42D7-B12B-0C1CE1FE6C4F}" type="sibTrans" cxnId="{2DFD545C-C5D0-49DE-B256-B7E05FC262FC}">
      <dgm:prSet/>
      <dgm:spPr/>
      <dgm:t>
        <a:bodyPr/>
        <a:lstStyle/>
        <a:p>
          <a:endParaRPr lang="en-US"/>
        </a:p>
      </dgm:t>
    </dgm:pt>
    <dgm:pt modelId="{757D6B83-F762-46CB-B096-8EBC5B3F0E46}">
      <dgm:prSet/>
      <dgm:spPr/>
      <dgm:t>
        <a:bodyPr/>
        <a:lstStyle/>
        <a:p>
          <a:r>
            <a:rPr lang="en-US"/>
            <a:t>Leadership in Green Finance: Position VinUni and VinGroup as leaders in Vietnam’s green transformation.</a:t>
          </a:r>
        </a:p>
      </dgm:t>
    </dgm:pt>
    <dgm:pt modelId="{B93F8C9C-5FBF-4D8B-A264-732E9DCDBFED}" type="parTrans" cxnId="{567B5525-2938-4641-A53D-78B52041B39C}">
      <dgm:prSet/>
      <dgm:spPr/>
      <dgm:t>
        <a:bodyPr/>
        <a:lstStyle/>
        <a:p>
          <a:endParaRPr lang="en-US"/>
        </a:p>
      </dgm:t>
    </dgm:pt>
    <dgm:pt modelId="{7BE4EB57-33D6-41AC-8A23-8032FDD242DC}" type="sibTrans" cxnId="{567B5525-2938-4641-A53D-78B52041B39C}">
      <dgm:prSet/>
      <dgm:spPr/>
      <dgm:t>
        <a:bodyPr/>
        <a:lstStyle/>
        <a:p>
          <a:endParaRPr lang="en-US"/>
        </a:p>
      </dgm:t>
    </dgm:pt>
    <dgm:pt modelId="{79521278-7E6A-493C-AC32-20221DAA2540}" type="pres">
      <dgm:prSet presAssocID="{78BAF089-D2D5-4615-BE10-82F2F6822E67}" presName="Name0" presStyleCnt="0">
        <dgm:presLayoutVars>
          <dgm:dir/>
          <dgm:animLvl val="lvl"/>
          <dgm:resizeHandles val="exact"/>
        </dgm:presLayoutVars>
      </dgm:prSet>
      <dgm:spPr/>
    </dgm:pt>
    <dgm:pt modelId="{20128702-06A9-43C1-BEBA-3D7E71348BC1}" type="pres">
      <dgm:prSet presAssocID="{22405396-DCAC-42ED-8D7B-D5B5A0BC4408}" presName="linNode" presStyleCnt="0"/>
      <dgm:spPr/>
    </dgm:pt>
    <dgm:pt modelId="{F578D4E4-17BD-43D6-83CF-6D7054291CA9}" type="pres">
      <dgm:prSet presAssocID="{22405396-DCAC-42ED-8D7B-D5B5A0BC4408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AFE291C5-A810-4DB1-8249-14B886006B4A}" type="pres">
      <dgm:prSet presAssocID="{22405396-DCAC-42ED-8D7B-D5B5A0BC4408}" presName="descendantText" presStyleLbl="alignAccFollowNode1" presStyleIdx="0" presStyleCnt="3">
        <dgm:presLayoutVars>
          <dgm:bulletEnabled val="1"/>
        </dgm:presLayoutVars>
      </dgm:prSet>
      <dgm:spPr/>
    </dgm:pt>
    <dgm:pt modelId="{22E1D170-D0C7-4821-93C6-BE4A5F72C271}" type="pres">
      <dgm:prSet presAssocID="{A0AE84FE-664E-45C0-9A14-F60C502673F9}" presName="sp" presStyleCnt="0"/>
      <dgm:spPr/>
    </dgm:pt>
    <dgm:pt modelId="{A05379E9-97EF-4A12-9488-A0070C8F2A00}" type="pres">
      <dgm:prSet presAssocID="{0C0FE216-ED13-479D-822D-5953ECBBAC88}" presName="linNode" presStyleCnt="0"/>
      <dgm:spPr/>
    </dgm:pt>
    <dgm:pt modelId="{8C1BF43E-4754-4C77-9A6B-6FD0A8131F5B}" type="pres">
      <dgm:prSet presAssocID="{0C0FE216-ED13-479D-822D-5953ECBBAC88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F5D55CD6-3A11-45C6-91E6-382A257E639B}" type="pres">
      <dgm:prSet presAssocID="{0C0FE216-ED13-479D-822D-5953ECBBAC88}" presName="descendantText" presStyleLbl="alignAccFollowNode1" presStyleIdx="1" presStyleCnt="3">
        <dgm:presLayoutVars>
          <dgm:bulletEnabled val="1"/>
        </dgm:presLayoutVars>
      </dgm:prSet>
      <dgm:spPr/>
    </dgm:pt>
    <dgm:pt modelId="{73932452-E72B-4906-B40A-3372F4C5EFF3}" type="pres">
      <dgm:prSet presAssocID="{7CBD269D-F27C-47CC-8D8D-10B532168679}" presName="sp" presStyleCnt="0"/>
      <dgm:spPr/>
    </dgm:pt>
    <dgm:pt modelId="{4C1985D8-F0F4-4076-8F0F-D09DE29B68C5}" type="pres">
      <dgm:prSet presAssocID="{B35A2D18-4D5E-4D7C-BE9B-8C531D703826}" presName="linNode" presStyleCnt="0"/>
      <dgm:spPr/>
    </dgm:pt>
    <dgm:pt modelId="{F4B04DD4-8F65-4840-8A3A-E29688F8DE13}" type="pres">
      <dgm:prSet presAssocID="{B35A2D18-4D5E-4D7C-BE9B-8C531D703826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54611364-E545-4733-A890-C204DCB7FF25}" type="pres">
      <dgm:prSet presAssocID="{B35A2D18-4D5E-4D7C-BE9B-8C531D703826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1EE23C1E-4A9D-45F9-85F5-52A40D0E2568}" type="presOf" srcId="{78BAF089-D2D5-4615-BE10-82F2F6822E67}" destId="{79521278-7E6A-493C-AC32-20221DAA2540}" srcOrd="0" destOrd="0" presId="urn:microsoft.com/office/officeart/2005/8/layout/vList5"/>
    <dgm:cxn modelId="{567B5525-2938-4641-A53D-78B52041B39C}" srcId="{B35A2D18-4D5E-4D7C-BE9B-8C531D703826}" destId="{757D6B83-F762-46CB-B096-8EBC5B3F0E46}" srcOrd="0" destOrd="0" parTransId="{B93F8C9C-5FBF-4D8B-A264-732E9DCDBFED}" sibTransId="{7BE4EB57-33D6-41AC-8A23-8032FDD242DC}"/>
    <dgm:cxn modelId="{BCD18931-063A-457B-B59C-865F269B8E58}" srcId="{78BAF089-D2D5-4615-BE10-82F2F6822E67}" destId="{0C0FE216-ED13-479D-822D-5953ECBBAC88}" srcOrd="1" destOrd="0" parTransId="{D429D92B-E074-463B-948A-9B2DDD848D03}" sibTransId="{7CBD269D-F27C-47CC-8D8D-10B532168679}"/>
    <dgm:cxn modelId="{6015523C-DEDE-4F7A-851F-A6DFEF04CCE7}" type="presOf" srcId="{22405396-DCAC-42ED-8D7B-D5B5A0BC4408}" destId="{F578D4E4-17BD-43D6-83CF-6D7054291CA9}" srcOrd="0" destOrd="0" presId="urn:microsoft.com/office/officeart/2005/8/layout/vList5"/>
    <dgm:cxn modelId="{2DFD545C-C5D0-49DE-B256-B7E05FC262FC}" srcId="{78BAF089-D2D5-4615-BE10-82F2F6822E67}" destId="{B35A2D18-4D5E-4D7C-BE9B-8C531D703826}" srcOrd="2" destOrd="0" parTransId="{A44E209C-79D8-4F9F-A538-B8382CD86E6B}" sibTransId="{9B247817-DFA9-42D7-B12B-0C1CE1FE6C4F}"/>
    <dgm:cxn modelId="{DA404F6C-0B41-4665-A92A-5D1751E46502}" srcId="{78BAF089-D2D5-4615-BE10-82F2F6822E67}" destId="{22405396-DCAC-42ED-8D7B-D5B5A0BC4408}" srcOrd="0" destOrd="0" parTransId="{232753FB-E26F-49B6-B5D5-C96AD15AE34C}" sibTransId="{A0AE84FE-664E-45C0-9A14-F60C502673F9}"/>
    <dgm:cxn modelId="{FD47DC79-AC74-4756-B3AD-7F14C5805DD5}" srcId="{22405396-DCAC-42ED-8D7B-D5B5A0BC4408}" destId="{19F38EF8-A5E5-4DEB-A436-040D0CE2734B}" srcOrd="0" destOrd="0" parTransId="{0EDCBC3F-E09E-4667-8526-CACB38109FAB}" sibTransId="{E3186D3D-EE68-4F1B-A176-652604DA0551}"/>
    <dgm:cxn modelId="{5315C587-8F6C-4B95-9515-AE0BE60EFFB7}" srcId="{0C0FE216-ED13-479D-822D-5953ECBBAC88}" destId="{2803AF80-9808-42A3-8D0B-A8BB526CEE51}" srcOrd="0" destOrd="0" parTransId="{A734697F-6EC6-45C1-BE98-95E1EAEDF51F}" sibTransId="{62EA0F77-EF13-4709-8600-5725EF13063A}"/>
    <dgm:cxn modelId="{A75A67A3-64E7-46D6-AA82-F7CC88DEC958}" type="presOf" srcId="{B35A2D18-4D5E-4D7C-BE9B-8C531D703826}" destId="{F4B04DD4-8F65-4840-8A3A-E29688F8DE13}" srcOrd="0" destOrd="0" presId="urn:microsoft.com/office/officeart/2005/8/layout/vList5"/>
    <dgm:cxn modelId="{85D9C8A5-F451-4F2A-9CBC-26876E032073}" type="presOf" srcId="{2803AF80-9808-42A3-8D0B-A8BB526CEE51}" destId="{F5D55CD6-3A11-45C6-91E6-382A257E639B}" srcOrd="0" destOrd="0" presId="urn:microsoft.com/office/officeart/2005/8/layout/vList5"/>
    <dgm:cxn modelId="{E0C8E7CB-743E-4D37-9067-FEB090920AAB}" type="presOf" srcId="{19F38EF8-A5E5-4DEB-A436-040D0CE2734B}" destId="{AFE291C5-A810-4DB1-8249-14B886006B4A}" srcOrd="0" destOrd="0" presId="urn:microsoft.com/office/officeart/2005/8/layout/vList5"/>
    <dgm:cxn modelId="{14C576EF-FFAB-4A96-8B90-F841BC9F7BF2}" type="presOf" srcId="{757D6B83-F762-46CB-B096-8EBC5B3F0E46}" destId="{54611364-E545-4733-A890-C204DCB7FF25}" srcOrd="0" destOrd="0" presId="urn:microsoft.com/office/officeart/2005/8/layout/vList5"/>
    <dgm:cxn modelId="{4711B9FA-B388-49AA-913B-BC9387244EA6}" type="presOf" srcId="{0C0FE216-ED13-479D-822D-5953ECBBAC88}" destId="{8C1BF43E-4754-4C77-9A6B-6FD0A8131F5B}" srcOrd="0" destOrd="0" presId="urn:microsoft.com/office/officeart/2005/8/layout/vList5"/>
    <dgm:cxn modelId="{A2A06793-58FB-4C01-8CCF-FB7E92BFD531}" type="presParOf" srcId="{79521278-7E6A-493C-AC32-20221DAA2540}" destId="{20128702-06A9-43C1-BEBA-3D7E71348BC1}" srcOrd="0" destOrd="0" presId="urn:microsoft.com/office/officeart/2005/8/layout/vList5"/>
    <dgm:cxn modelId="{92652740-BC40-4CA9-9EB4-E9CB69265036}" type="presParOf" srcId="{20128702-06A9-43C1-BEBA-3D7E71348BC1}" destId="{F578D4E4-17BD-43D6-83CF-6D7054291CA9}" srcOrd="0" destOrd="0" presId="urn:microsoft.com/office/officeart/2005/8/layout/vList5"/>
    <dgm:cxn modelId="{5D9B772D-2BBD-4B84-9035-EF32B265A0B7}" type="presParOf" srcId="{20128702-06A9-43C1-BEBA-3D7E71348BC1}" destId="{AFE291C5-A810-4DB1-8249-14B886006B4A}" srcOrd="1" destOrd="0" presId="urn:microsoft.com/office/officeart/2005/8/layout/vList5"/>
    <dgm:cxn modelId="{5E8C1860-203A-442C-B798-53DC550876D8}" type="presParOf" srcId="{79521278-7E6A-493C-AC32-20221DAA2540}" destId="{22E1D170-D0C7-4821-93C6-BE4A5F72C271}" srcOrd="1" destOrd="0" presId="urn:microsoft.com/office/officeart/2005/8/layout/vList5"/>
    <dgm:cxn modelId="{225D747F-CE0C-4E13-A25E-DB13CE7AA276}" type="presParOf" srcId="{79521278-7E6A-493C-AC32-20221DAA2540}" destId="{A05379E9-97EF-4A12-9488-A0070C8F2A00}" srcOrd="2" destOrd="0" presId="urn:microsoft.com/office/officeart/2005/8/layout/vList5"/>
    <dgm:cxn modelId="{774C9D66-10E3-4CC1-9F08-3258A7DAEA2C}" type="presParOf" srcId="{A05379E9-97EF-4A12-9488-A0070C8F2A00}" destId="{8C1BF43E-4754-4C77-9A6B-6FD0A8131F5B}" srcOrd="0" destOrd="0" presId="urn:microsoft.com/office/officeart/2005/8/layout/vList5"/>
    <dgm:cxn modelId="{C2DA2E22-9E72-4225-AF47-3599031DB050}" type="presParOf" srcId="{A05379E9-97EF-4A12-9488-A0070C8F2A00}" destId="{F5D55CD6-3A11-45C6-91E6-382A257E639B}" srcOrd="1" destOrd="0" presId="urn:microsoft.com/office/officeart/2005/8/layout/vList5"/>
    <dgm:cxn modelId="{19326C89-1B2A-4970-9127-EF5413894591}" type="presParOf" srcId="{79521278-7E6A-493C-AC32-20221DAA2540}" destId="{73932452-E72B-4906-B40A-3372F4C5EFF3}" srcOrd="3" destOrd="0" presId="urn:microsoft.com/office/officeart/2005/8/layout/vList5"/>
    <dgm:cxn modelId="{06E06258-7A04-4C2D-9900-5291CD4FB2E9}" type="presParOf" srcId="{79521278-7E6A-493C-AC32-20221DAA2540}" destId="{4C1985D8-F0F4-4076-8F0F-D09DE29B68C5}" srcOrd="4" destOrd="0" presId="urn:microsoft.com/office/officeart/2005/8/layout/vList5"/>
    <dgm:cxn modelId="{55897A8D-0EA7-47F5-B9DB-27465F7BFCF7}" type="presParOf" srcId="{4C1985D8-F0F4-4076-8F0F-D09DE29B68C5}" destId="{F4B04DD4-8F65-4840-8A3A-E29688F8DE13}" srcOrd="0" destOrd="0" presId="urn:microsoft.com/office/officeart/2005/8/layout/vList5"/>
    <dgm:cxn modelId="{BA69C7F7-CDC5-4FF0-B9FD-B2DEF811486A}" type="presParOf" srcId="{4C1985D8-F0F4-4076-8F0F-D09DE29B68C5}" destId="{54611364-E545-4733-A890-C204DCB7FF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A8361B-5108-47A6-888F-3742B566513D}">
      <dsp:nvSpPr>
        <dsp:cNvPr id="0" name=""/>
        <dsp:cNvSpPr/>
      </dsp:nvSpPr>
      <dsp:spPr>
        <a:xfrm>
          <a:off x="0" y="3039080"/>
          <a:ext cx="1274726" cy="66487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0659" tIns="92456" rIns="90659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/>
            <a:t>Real-World Impact</a:t>
          </a:r>
          <a:endParaRPr lang="en-US" sz="1300" kern="1200"/>
        </a:p>
      </dsp:txBody>
      <dsp:txXfrm>
        <a:off x="0" y="3039080"/>
        <a:ext cx="1274726" cy="664876"/>
      </dsp:txXfrm>
    </dsp:sp>
    <dsp:sp modelId="{FAE8C736-A8A4-4D43-8E7E-F33A8B4EBED2}">
      <dsp:nvSpPr>
        <dsp:cNvPr id="0" name=""/>
        <dsp:cNvSpPr/>
      </dsp:nvSpPr>
      <dsp:spPr>
        <a:xfrm>
          <a:off x="1274726" y="3039080"/>
          <a:ext cx="3824178" cy="66487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572" tIns="139700" rIns="77572" bIns="13970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Prepares students to lead green initiatives effectively Knowledge-Attitude- Practice pathway (Green loan Initiative and consumer behavior studies)  </a:t>
          </a:r>
        </a:p>
      </dsp:txBody>
      <dsp:txXfrm>
        <a:off x="1274726" y="3039080"/>
        <a:ext cx="3824178" cy="664876"/>
      </dsp:txXfrm>
    </dsp:sp>
    <dsp:sp modelId="{E88D8FF4-D0AC-4C49-8E08-17FCFD0EF561}">
      <dsp:nvSpPr>
        <dsp:cNvPr id="0" name=""/>
        <dsp:cNvSpPr/>
      </dsp:nvSpPr>
      <dsp:spPr>
        <a:xfrm rot="10800000">
          <a:off x="0" y="2026473"/>
          <a:ext cx="1274726" cy="102258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2">
            <a:hueOff val="2147871"/>
            <a:satOff val="-6164"/>
            <a:lumOff val="-9870"/>
            <a:alphaOff val="0"/>
          </a:schemeClr>
        </a:solidFill>
        <a:ln w="19050" cap="flat" cmpd="sng" algn="ctr">
          <a:solidFill>
            <a:schemeClr val="accent2">
              <a:hueOff val="2147871"/>
              <a:satOff val="-6164"/>
              <a:lumOff val="-987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0659" tIns="92456" rIns="90659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/>
            <a:t>Educational Approach</a:t>
          </a:r>
          <a:endParaRPr lang="en-US" sz="1300" kern="1200"/>
        </a:p>
      </dsp:txBody>
      <dsp:txXfrm rot="-10800000">
        <a:off x="0" y="2026473"/>
        <a:ext cx="1274726" cy="664677"/>
      </dsp:txXfrm>
    </dsp:sp>
    <dsp:sp modelId="{575DDCEE-4D07-4F0C-A512-4A30AAD585C0}">
      <dsp:nvSpPr>
        <dsp:cNvPr id="0" name=""/>
        <dsp:cNvSpPr/>
      </dsp:nvSpPr>
      <dsp:spPr>
        <a:xfrm>
          <a:off x="1274726" y="2026473"/>
          <a:ext cx="3824178" cy="664677"/>
        </a:xfrm>
        <a:prstGeom prst="rect">
          <a:avLst/>
        </a:prstGeom>
        <a:solidFill>
          <a:schemeClr val="accent2">
            <a:tint val="40000"/>
            <a:alpha val="90000"/>
            <a:hueOff val="2244906"/>
            <a:satOff val="-20744"/>
            <a:lumOff val="-2338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2244906"/>
              <a:satOff val="-20744"/>
              <a:lumOff val="-233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572" tIns="139700" rIns="77572" bIns="13970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Open textbooks &amp; courses for easy access to academic and non-academic audience 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AI tools to personalize and enhance learning.</a:t>
          </a:r>
        </a:p>
      </dsp:txBody>
      <dsp:txXfrm>
        <a:off x="1274726" y="2026473"/>
        <a:ext cx="3824178" cy="664677"/>
      </dsp:txXfrm>
    </dsp:sp>
    <dsp:sp modelId="{B363CD11-D849-4D4B-8A28-DFD24C8F058A}">
      <dsp:nvSpPr>
        <dsp:cNvPr id="0" name=""/>
        <dsp:cNvSpPr/>
      </dsp:nvSpPr>
      <dsp:spPr>
        <a:xfrm rot="10800000">
          <a:off x="0" y="1013866"/>
          <a:ext cx="1274726" cy="102258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2">
            <a:hueOff val="4295743"/>
            <a:satOff val="-12329"/>
            <a:lumOff val="-19739"/>
            <a:alphaOff val="0"/>
          </a:schemeClr>
        </a:solidFill>
        <a:ln w="19050" cap="flat" cmpd="sng" algn="ctr">
          <a:solidFill>
            <a:schemeClr val="accent2">
              <a:hueOff val="4295743"/>
              <a:satOff val="-12329"/>
              <a:lumOff val="-1973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0659" tIns="92456" rIns="90659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/>
            <a:t>Why It Matters</a:t>
          </a:r>
          <a:endParaRPr lang="en-US" sz="1300" kern="1200"/>
        </a:p>
      </dsp:txBody>
      <dsp:txXfrm rot="-10800000">
        <a:off x="0" y="1013866"/>
        <a:ext cx="1274726" cy="664677"/>
      </dsp:txXfrm>
    </dsp:sp>
    <dsp:sp modelId="{5186F5D3-4D95-4477-A471-02D5F9BD1D2D}">
      <dsp:nvSpPr>
        <dsp:cNvPr id="0" name=""/>
        <dsp:cNvSpPr/>
      </dsp:nvSpPr>
      <dsp:spPr>
        <a:xfrm>
          <a:off x="1274726" y="1013866"/>
          <a:ext cx="3824178" cy="664677"/>
        </a:xfrm>
        <a:prstGeom prst="rect">
          <a:avLst/>
        </a:prstGeom>
        <a:solidFill>
          <a:schemeClr val="accent2">
            <a:tint val="40000"/>
            <a:alpha val="90000"/>
            <a:hueOff val="4489812"/>
            <a:satOff val="-41488"/>
            <a:lumOff val="-4677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4489812"/>
              <a:satOff val="-41488"/>
              <a:lumOff val="-46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572" tIns="139700" rIns="77572" bIns="13970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Crucial for Vietnam’s sustainable growth.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Supports VinUni and </a:t>
          </a:r>
          <a:r>
            <a:rPr lang="en-US" sz="1100" kern="1200" dirty="0" err="1"/>
            <a:t>VinGroup</a:t>
          </a:r>
          <a:r>
            <a:rPr lang="en-US" sz="1100" kern="1200" dirty="0"/>
            <a:t> sustainability missions.</a:t>
          </a:r>
        </a:p>
      </dsp:txBody>
      <dsp:txXfrm>
        <a:off x="1274726" y="1013866"/>
        <a:ext cx="3824178" cy="664677"/>
      </dsp:txXfrm>
    </dsp:sp>
    <dsp:sp modelId="{74C4323E-C017-4953-87C6-3E89DDB011C3}">
      <dsp:nvSpPr>
        <dsp:cNvPr id="0" name=""/>
        <dsp:cNvSpPr/>
      </dsp:nvSpPr>
      <dsp:spPr>
        <a:xfrm rot="10800000">
          <a:off x="0" y="1259"/>
          <a:ext cx="1274726" cy="102258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accent2">
              <a:hueOff val="6443614"/>
              <a:satOff val="-18493"/>
              <a:lumOff val="-296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0659" tIns="92456" rIns="90659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/>
            <a:t>What is Green Finance?</a:t>
          </a:r>
          <a:endParaRPr lang="en-US" sz="1300" kern="1200"/>
        </a:p>
      </dsp:txBody>
      <dsp:txXfrm rot="-10800000">
        <a:off x="0" y="1259"/>
        <a:ext cx="1274726" cy="664677"/>
      </dsp:txXfrm>
    </dsp:sp>
    <dsp:sp modelId="{C8974AE6-8AF2-48BE-ADED-A6C379876CAA}">
      <dsp:nvSpPr>
        <dsp:cNvPr id="0" name=""/>
        <dsp:cNvSpPr/>
      </dsp:nvSpPr>
      <dsp:spPr>
        <a:xfrm>
          <a:off x="1274726" y="1259"/>
          <a:ext cx="3824178" cy="664677"/>
        </a:xfrm>
        <a:prstGeom prst="rect">
          <a:avLst/>
        </a:prstGeom>
        <a:solidFill>
          <a:schemeClr val="accent2">
            <a:tint val="40000"/>
            <a:alpha val="90000"/>
            <a:hueOff val="6734718"/>
            <a:satOff val="-62232"/>
            <a:lumOff val="-7015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6734718"/>
              <a:satOff val="-62232"/>
              <a:lumOff val="-70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572" tIns="139700" rIns="77572" bIns="13970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Funding sustainable businesses for a healthier planet.</a:t>
          </a:r>
        </a:p>
      </dsp:txBody>
      <dsp:txXfrm>
        <a:off x="1274726" y="1259"/>
        <a:ext cx="3824178" cy="6646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71EEE0-08CF-4059-89D6-D4B00339AA40}">
      <dsp:nvSpPr>
        <dsp:cNvPr id="0" name=""/>
        <dsp:cNvSpPr/>
      </dsp:nvSpPr>
      <dsp:spPr>
        <a:xfrm>
          <a:off x="1000" y="544413"/>
          <a:ext cx="3511658" cy="22299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1ECCA9-4994-4866-BA2E-8674C2D65729}">
      <dsp:nvSpPr>
        <dsp:cNvPr id="0" name=""/>
        <dsp:cNvSpPr/>
      </dsp:nvSpPr>
      <dsp:spPr>
        <a:xfrm>
          <a:off x="391184" y="915088"/>
          <a:ext cx="3511658" cy="22299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Technology Integration: Platforms like </a:t>
          </a:r>
          <a:r>
            <a:rPr lang="en-US" sz="1700" kern="1200" dirty="0">
              <a:hlinkClick xmlns:r="http://schemas.openxmlformats.org/officeDocument/2006/relationships" r:id="rId1"/>
            </a:rPr>
            <a:t>Pressbook, </a:t>
          </a:r>
          <a:r>
            <a:rPr lang="en-US" sz="1700" kern="1200" dirty="0">
              <a:hlinkClick xmlns:r="http://schemas.openxmlformats.org/officeDocument/2006/relationships" r:id="rId2"/>
            </a:rPr>
            <a:t>Flipbook</a:t>
          </a:r>
          <a:r>
            <a:rPr lang="en-US" sz="1700" kern="1200" dirty="0"/>
            <a:t>, </a:t>
          </a:r>
          <a:r>
            <a:rPr lang="en-US" sz="1700" kern="1200" dirty="0">
              <a:hlinkClick xmlns:r="http://schemas.openxmlformats.org/officeDocument/2006/relationships" r:id="rId3"/>
            </a:rPr>
            <a:t>Text to speech</a:t>
          </a:r>
          <a:r>
            <a:rPr lang="en-US" sz="1700" kern="1200" dirty="0"/>
            <a:t> </a:t>
          </a:r>
          <a:r>
            <a:rPr lang="en-US" sz="1700" kern="1200" dirty="0">
              <a:hlinkClick xmlns:r="http://schemas.openxmlformats.org/officeDocument/2006/relationships" r:id="rId4"/>
            </a:rPr>
            <a:t>Read </a:t>
          </a:r>
          <a:r>
            <a:rPr lang="en-US" sz="1700" kern="1200" dirty="0">
              <a:hlinkClick xmlns:r="http://schemas.openxmlformats.org/officeDocument/2006/relationships" r:id="rId5"/>
            </a:rPr>
            <a:t>aloud text</a:t>
          </a:r>
          <a:r>
            <a:rPr lang="en-US" sz="1700" kern="1200" dirty="0"/>
            <a:t>, for e-books, </a:t>
          </a:r>
          <a:r>
            <a:rPr lang="en-US" sz="1700" kern="1200" dirty="0">
              <a:hlinkClick xmlns:r="http://schemas.openxmlformats.org/officeDocument/2006/relationships" r:id="rId6"/>
            </a:rPr>
            <a:t>Doctranslate.io </a:t>
          </a:r>
          <a:r>
            <a:rPr lang="en-US" sz="1700" kern="1200" dirty="0"/>
            <a:t>for Bi-lingual AI translation and  </a:t>
          </a:r>
          <a:r>
            <a:rPr lang="en-US" sz="1700" kern="1200" dirty="0" err="1">
              <a:hlinkClick xmlns:r="http://schemas.openxmlformats.org/officeDocument/2006/relationships" r:id="rId7"/>
            </a:rPr>
            <a:t>Everlearn</a:t>
          </a:r>
          <a:r>
            <a:rPr lang="en-US" sz="1700" kern="1200" dirty="0">
              <a:hlinkClick xmlns:r="http://schemas.openxmlformats.org/officeDocument/2006/relationships" r:id="rId7"/>
            </a:rPr>
            <a:t> </a:t>
          </a:r>
          <a:r>
            <a:rPr lang="en-US" sz="1700" kern="1200" dirty="0"/>
            <a:t>for AI-generated courses, offering innovative, interactive learning experiences.</a:t>
          </a:r>
        </a:p>
      </dsp:txBody>
      <dsp:txXfrm>
        <a:off x="456496" y="980400"/>
        <a:ext cx="3381034" cy="2099279"/>
      </dsp:txXfrm>
    </dsp:sp>
    <dsp:sp modelId="{AB50C429-13ED-44FC-88A3-B6F43D0F2D0F}">
      <dsp:nvSpPr>
        <dsp:cNvPr id="0" name=""/>
        <dsp:cNvSpPr/>
      </dsp:nvSpPr>
      <dsp:spPr>
        <a:xfrm>
          <a:off x="4293027" y="544413"/>
          <a:ext cx="3511658" cy="22299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398091-EFB8-4CD3-8D2C-28BD92FD4627}">
      <dsp:nvSpPr>
        <dsp:cNvPr id="0" name=""/>
        <dsp:cNvSpPr/>
      </dsp:nvSpPr>
      <dsp:spPr>
        <a:xfrm>
          <a:off x="4683211" y="915088"/>
          <a:ext cx="3511658" cy="22299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Expansion Potential: Expanding the open textbook/course model to other </a:t>
          </a:r>
          <a:r>
            <a:rPr lang="en-US" sz="1700" kern="1200" dirty="0">
              <a:hlinkClick xmlns:r="http://schemas.openxmlformats.org/officeDocument/2006/relationships" r:id="rId8"/>
            </a:rPr>
            <a:t>Vietnamese</a:t>
          </a:r>
          <a:r>
            <a:rPr lang="en-US" sz="1700" kern="1200" dirty="0"/>
            <a:t> universities can generate revenue through collaborative partnership.</a:t>
          </a:r>
        </a:p>
      </dsp:txBody>
      <dsp:txXfrm>
        <a:off x="4748523" y="980400"/>
        <a:ext cx="3381034" cy="20992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BDE062-85B2-4A91-AF09-27374904CF5F}">
      <dsp:nvSpPr>
        <dsp:cNvPr id="0" name=""/>
        <dsp:cNvSpPr/>
      </dsp:nvSpPr>
      <dsp:spPr>
        <a:xfrm>
          <a:off x="0" y="1354"/>
          <a:ext cx="7886700" cy="6864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A3C011-6B9A-4776-9EB4-BF3CDF2C3031}">
      <dsp:nvSpPr>
        <dsp:cNvPr id="0" name=""/>
        <dsp:cNvSpPr/>
      </dsp:nvSpPr>
      <dsp:spPr>
        <a:xfrm>
          <a:off x="207661" y="155813"/>
          <a:ext cx="377565" cy="37756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22CB39-CFF7-4ED4-8905-D75A31870EEE}">
      <dsp:nvSpPr>
        <dsp:cNvPr id="0" name=""/>
        <dsp:cNvSpPr/>
      </dsp:nvSpPr>
      <dsp:spPr>
        <a:xfrm>
          <a:off x="808281" y="1354"/>
          <a:ext cx="7063024" cy="686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653" tIns="72653" rIns="72653" bIns="7265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Expand the repository of open textbooks </a:t>
          </a:r>
          <a:r>
            <a:rPr lang="en-US" sz="1800" kern="1200" dirty="0"/>
            <a:t>to cover diverse disciplines</a:t>
          </a:r>
        </a:p>
      </dsp:txBody>
      <dsp:txXfrm>
        <a:off x="808281" y="1354"/>
        <a:ext cx="7063024" cy="686483"/>
      </dsp:txXfrm>
    </dsp:sp>
    <dsp:sp modelId="{071FFA2C-A406-4BCA-919E-CDBC468DE91A}">
      <dsp:nvSpPr>
        <dsp:cNvPr id="0" name=""/>
        <dsp:cNvSpPr/>
      </dsp:nvSpPr>
      <dsp:spPr>
        <a:xfrm>
          <a:off x="0" y="772206"/>
          <a:ext cx="7886700" cy="6864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7C043B-8155-448E-A973-6B3D7F4CF1A9}">
      <dsp:nvSpPr>
        <dsp:cNvPr id="0" name=""/>
        <dsp:cNvSpPr/>
      </dsp:nvSpPr>
      <dsp:spPr>
        <a:xfrm>
          <a:off x="207661" y="1013917"/>
          <a:ext cx="377565" cy="37756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59AAF1-6858-47FC-9533-D7F8B11641F7}">
      <dsp:nvSpPr>
        <dsp:cNvPr id="0" name=""/>
        <dsp:cNvSpPr/>
      </dsp:nvSpPr>
      <dsp:spPr>
        <a:xfrm>
          <a:off x="792888" y="859458"/>
          <a:ext cx="7093811" cy="686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653" tIns="72653" rIns="72653" bIns="7265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Promote collaborations </a:t>
          </a:r>
          <a:r>
            <a:rPr lang="en-US" sz="1800" kern="1200" dirty="0"/>
            <a:t>with other universities in Vietnam and Asia. </a:t>
          </a:r>
        </a:p>
      </dsp:txBody>
      <dsp:txXfrm>
        <a:off x="792888" y="859458"/>
        <a:ext cx="7093811" cy="686483"/>
      </dsp:txXfrm>
    </dsp:sp>
    <dsp:sp modelId="{82A8F775-2D54-42ED-8AF4-0F7804BDB9D3}">
      <dsp:nvSpPr>
        <dsp:cNvPr id="0" name=""/>
        <dsp:cNvSpPr/>
      </dsp:nvSpPr>
      <dsp:spPr>
        <a:xfrm>
          <a:off x="0" y="1717562"/>
          <a:ext cx="7886700" cy="6864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BDE3D9-B809-45CF-8D10-3954C8114F68}">
      <dsp:nvSpPr>
        <dsp:cNvPr id="0" name=""/>
        <dsp:cNvSpPr/>
      </dsp:nvSpPr>
      <dsp:spPr>
        <a:xfrm>
          <a:off x="207661" y="1872021"/>
          <a:ext cx="377565" cy="37756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D835FB-23A2-46D3-9A52-87AC7878C191}">
      <dsp:nvSpPr>
        <dsp:cNvPr id="0" name=""/>
        <dsp:cNvSpPr/>
      </dsp:nvSpPr>
      <dsp:spPr>
        <a:xfrm>
          <a:off x="792888" y="1717562"/>
          <a:ext cx="7093811" cy="686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653" tIns="72653" rIns="72653" bIns="7265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Encourage adoption </a:t>
          </a:r>
          <a:r>
            <a:rPr lang="en-US" sz="1800" kern="1200" dirty="0"/>
            <a:t>through faculty workshops and incentives.</a:t>
          </a:r>
        </a:p>
      </dsp:txBody>
      <dsp:txXfrm>
        <a:off x="792888" y="1717562"/>
        <a:ext cx="7093811" cy="686483"/>
      </dsp:txXfrm>
    </dsp:sp>
    <dsp:sp modelId="{14BA33DC-E8A4-4DC7-85F0-B48D7666F39D}">
      <dsp:nvSpPr>
        <dsp:cNvPr id="0" name=""/>
        <dsp:cNvSpPr/>
      </dsp:nvSpPr>
      <dsp:spPr>
        <a:xfrm>
          <a:off x="0" y="2575666"/>
          <a:ext cx="7886700" cy="6864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B159C7-5867-43FE-BC07-BE5148FE4FFF}">
      <dsp:nvSpPr>
        <dsp:cNvPr id="0" name=""/>
        <dsp:cNvSpPr/>
      </dsp:nvSpPr>
      <dsp:spPr>
        <a:xfrm>
          <a:off x="207661" y="2730125"/>
          <a:ext cx="377565" cy="37756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3E1295-A7E4-4CB3-B05B-177AFEA4372F}">
      <dsp:nvSpPr>
        <dsp:cNvPr id="0" name=""/>
        <dsp:cNvSpPr/>
      </dsp:nvSpPr>
      <dsp:spPr>
        <a:xfrm>
          <a:off x="792888" y="2575666"/>
          <a:ext cx="7093811" cy="686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653" tIns="72653" rIns="72653" bIns="7265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Advance the use of AR and AI </a:t>
          </a:r>
          <a:r>
            <a:rPr lang="en-US" sz="1800" kern="1200" dirty="0"/>
            <a:t>to create immersive learning experiences. </a:t>
          </a:r>
        </a:p>
      </dsp:txBody>
      <dsp:txXfrm>
        <a:off x="792888" y="2575666"/>
        <a:ext cx="7093811" cy="6864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E291C5-A810-4DB1-8249-14B886006B4A}">
      <dsp:nvSpPr>
        <dsp:cNvPr id="0" name=""/>
        <dsp:cNvSpPr/>
      </dsp:nvSpPr>
      <dsp:spPr>
        <a:xfrm rot="5400000">
          <a:off x="3406935" y="-1220806"/>
          <a:ext cx="976652" cy="3666128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Pioneering Digital Education: Stay at forefront of democratizing access to education while generating new revenue streams.</a:t>
          </a:r>
        </a:p>
      </dsp:txBody>
      <dsp:txXfrm rot="-5400000">
        <a:off x="2062197" y="171608"/>
        <a:ext cx="3618452" cy="881300"/>
      </dsp:txXfrm>
    </dsp:sp>
    <dsp:sp modelId="{F578D4E4-17BD-43D6-83CF-6D7054291CA9}">
      <dsp:nvSpPr>
        <dsp:cNvPr id="0" name=""/>
        <dsp:cNvSpPr/>
      </dsp:nvSpPr>
      <dsp:spPr>
        <a:xfrm>
          <a:off x="0" y="1849"/>
          <a:ext cx="2062197" cy="1220815"/>
        </a:xfrm>
        <a:prstGeom prst="roundRect">
          <a:avLst/>
        </a:prstGeom>
        <a:solidFill>
          <a:srgbClr val="FF0000"/>
        </a:solidFill>
        <a:ln>
          <a:solidFill>
            <a:srgbClr val="FF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Pioneering</a:t>
          </a:r>
        </a:p>
      </dsp:txBody>
      <dsp:txXfrm>
        <a:off x="59595" y="61444"/>
        <a:ext cx="1943007" cy="1101625"/>
      </dsp:txXfrm>
    </dsp:sp>
    <dsp:sp modelId="{F5D55CD6-3A11-45C6-91E6-382A257E639B}">
      <dsp:nvSpPr>
        <dsp:cNvPr id="0" name=""/>
        <dsp:cNvSpPr/>
      </dsp:nvSpPr>
      <dsp:spPr>
        <a:xfrm rot="5400000">
          <a:off x="3406935" y="61049"/>
          <a:ext cx="976652" cy="3666128"/>
        </a:xfrm>
        <a:prstGeom prst="round2SameRect">
          <a:avLst/>
        </a:prstGeom>
        <a:solidFill>
          <a:schemeClr val="accent2">
            <a:tint val="40000"/>
            <a:alpha val="90000"/>
            <a:hueOff val="2512910"/>
            <a:satOff val="-2189"/>
            <a:lumOff val="-3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2512910"/>
              <a:satOff val="-2189"/>
              <a:lumOff val="-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Shaping Vietnam’s Future: Bridge academic theory with real-world sustainability practices, advancing Vietnam’s green economy.</a:t>
          </a:r>
        </a:p>
      </dsp:txBody>
      <dsp:txXfrm rot="-5400000">
        <a:off x="2062197" y="1453463"/>
        <a:ext cx="3618452" cy="881300"/>
      </dsp:txXfrm>
    </dsp:sp>
    <dsp:sp modelId="{8C1BF43E-4754-4C77-9A6B-6FD0A8131F5B}">
      <dsp:nvSpPr>
        <dsp:cNvPr id="0" name=""/>
        <dsp:cNvSpPr/>
      </dsp:nvSpPr>
      <dsp:spPr>
        <a:xfrm>
          <a:off x="0" y="1283705"/>
          <a:ext cx="2062197" cy="1220815"/>
        </a:xfrm>
        <a:prstGeom prst="round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Shaping</a:t>
          </a:r>
        </a:p>
      </dsp:txBody>
      <dsp:txXfrm>
        <a:off x="59595" y="1343300"/>
        <a:ext cx="1943007" cy="1101625"/>
      </dsp:txXfrm>
    </dsp:sp>
    <dsp:sp modelId="{54611364-E545-4733-A890-C204DCB7FF25}">
      <dsp:nvSpPr>
        <dsp:cNvPr id="0" name=""/>
        <dsp:cNvSpPr/>
      </dsp:nvSpPr>
      <dsp:spPr>
        <a:xfrm rot="5400000">
          <a:off x="3406935" y="1342905"/>
          <a:ext cx="976652" cy="3666128"/>
        </a:xfrm>
        <a:prstGeom prst="round2SameRect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Leadership in Green Finance: Position VinUni and VinGroup as leaders in Vietnam’s green transformation.</a:t>
          </a:r>
        </a:p>
      </dsp:txBody>
      <dsp:txXfrm rot="-5400000">
        <a:off x="2062197" y="2735319"/>
        <a:ext cx="3618452" cy="881300"/>
      </dsp:txXfrm>
    </dsp:sp>
    <dsp:sp modelId="{F4B04DD4-8F65-4840-8A3A-E29688F8DE13}">
      <dsp:nvSpPr>
        <dsp:cNvPr id="0" name=""/>
        <dsp:cNvSpPr/>
      </dsp:nvSpPr>
      <dsp:spPr>
        <a:xfrm>
          <a:off x="0" y="2565561"/>
          <a:ext cx="2062197" cy="1220815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Position</a:t>
          </a:r>
        </a:p>
      </dsp:txBody>
      <dsp:txXfrm>
        <a:off x="59595" y="2625156"/>
        <a:ext cx="1943007" cy="1101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C0244-FA21-45A0-9A41-1B95DA3396DA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5CD71-CC34-4B97-B96C-95C5132CB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05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5CD71-CC34-4B97-B96C-95C5132CBE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19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Google Notebook LLM.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5CD71-CC34-4B97-B96C-95C5132CBE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398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627" indent="0" algn="ctr">
              <a:buNone/>
              <a:defRPr sz="1500"/>
            </a:lvl2pPr>
            <a:lvl3pPr marL="685251" indent="0" algn="ctr">
              <a:buNone/>
              <a:defRPr sz="1350"/>
            </a:lvl3pPr>
            <a:lvl4pPr marL="1027878" indent="0" algn="ctr">
              <a:buNone/>
              <a:defRPr sz="1200"/>
            </a:lvl4pPr>
            <a:lvl5pPr marL="1370504" indent="0" algn="ctr">
              <a:buNone/>
              <a:defRPr sz="1200"/>
            </a:lvl5pPr>
            <a:lvl6pPr marL="1713129" indent="0" algn="ctr">
              <a:buNone/>
              <a:defRPr sz="1200"/>
            </a:lvl6pPr>
            <a:lvl7pPr marL="2055756" indent="0" algn="ctr">
              <a:buNone/>
              <a:defRPr sz="1200"/>
            </a:lvl7pPr>
            <a:lvl8pPr marL="2398381" indent="0" algn="ctr">
              <a:buNone/>
              <a:defRPr sz="1200"/>
            </a:lvl8pPr>
            <a:lvl9pPr marL="2741007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D039-27D5-40B5-9FA2-2CCEB7B1EE7F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18FA-C6A0-467E-9B44-4A8CF732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223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A38B-CD4A-4731-A50D-74CB03E03B66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18FA-C6A0-467E-9B44-4A8CF732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546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62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25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78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050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312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57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838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100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0B0CC-A2E8-4BE1-A750-BC301603A894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18FA-C6A0-467E-9B44-4A8CF732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8992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7CEC4-7F91-4C36-9B24-F0DEA96F8D43}" type="datetime1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18FA-C6A0-467E-9B44-4A8CF732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2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627" indent="0">
              <a:buNone/>
              <a:defRPr sz="1500" b="1"/>
            </a:lvl2pPr>
            <a:lvl3pPr marL="685251" indent="0">
              <a:buNone/>
              <a:defRPr sz="1350" b="1"/>
            </a:lvl3pPr>
            <a:lvl4pPr marL="1027878" indent="0">
              <a:buNone/>
              <a:defRPr sz="1200" b="1"/>
            </a:lvl4pPr>
            <a:lvl5pPr marL="1370504" indent="0">
              <a:buNone/>
              <a:defRPr sz="1200" b="1"/>
            </a:lvl5pPr>
            <a:lvl6pPr marL="1713129" indent="0">
              <a:buNone/>
              <a:defRPr sz="1200" b="1"/>
            </a:lvl6pPr>
            <a:lvl7pPr marL="2055756" indent="0">
              <a:buNone/>
              <a:defRPr sz="1200" b="1"/>
            </a:lvl7pPr>
            <a:lvl8pPr marL="2398381" indent="0">
              <a:buNone/>
              <a:defRPr sz="1200" b="1"/>
            </a:lvl8pPr>
            <a:lvl9pPr marL="2741007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627" indent="0">
              <a:buNone/>
              <a:defRPr sz="1500" b="1"/>
            </a:lvl2pPr>
            <a:lvl3pPr marL="685251" indent="0">
              <a:buNone/>
              <a:defRPr sz="1350" b="1"/>
            </a:lvl3pPr>
            <a:lvl4pPr marL="1027878" indent="0">
              <a:buNone/>
              <a:defRPr sz="1200" b="1"/>
            </a:lvl4pPr>
            <a:lvl5pPr marL="1370504" indent="0">
              <a:buNone/>
              <a:defRPr sz="1200" b="1"/>
            </a:lvl5pPr>
            <a:lvl6pPr marL="1713129" indent="0">
              <a:buNone/>
              <a:defRPr sz="1200" b="1"/>
            </a:lvl6pPr>
            <a:lvl7pPr marL="2055756" indent="0">
              <a:buNone/>
              <a:defRPr sz="1200" b="1"/>
            </a:lvl7pPr>
            <a:lvl8pPr marL="2398381" indent="0">
              <a:buNone/>
              <a:defRPr sz="1200" b="1"/>
            </a:lvl8pPr>
            <a:lvl9pPr marL="2741007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76B9-4611-42F2-9516-22999DDC3459}" type="datetime1">
              <a:rPr lang="en-US" smtClean="0"/>
              <a:t>5/15/2025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18FA-C6A0-467E-9B44-4A8CF732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42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03F4-D079-4573-AE03-F3B367C3B420}" type="datetime1">
              <a:rPr lang="en-US" smtClean="0"/>
              <a:t>5/15/2025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72300" y="6575149"/>
            <a:ext cx="2057400" cy="365125"/>
          </a:xfrm>
        </p:spPr>
        <p:txBody>
          <a:bodyPr/>
          <a:lstStyle>
            <a:lvl1pPr>
              <a:defRPr sz="1050">
                <a:solidFill>
                  <a:srgbClr val="FFFF00"/>
                </a:solidFill>
              </a:defRPr>
            </a:lvl1pPr>
          </a:lstStyle>
          <a:p>
            <a:fld id="{76E818FA-C6A0-467E-9B44-4A8CF732BC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5053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6164-55FB-4A21-B495-3CB18D800D38}" type="datetime1">
              <a:rPr lang="en-US" smtClean="0"/>
              <a:t>5/15/2025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18FA-C6A0-467E-9B44-4A8CF732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73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4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4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627" indent="0">
              <a:buNone/>
              <a:defRPr sz="1050"/>
            </a:lvl2pPr>
            <a:lvl3pPr marL="685251" indent="0">
              <a:buNone/>
              <a:defRPr sz="900"/>
            </a:lvl3pPr>
            <a:lvl4pPr marL="1027878" indent="0">
              <a:buNone/>
              <a:defRPr sz="750"/>
            </a:lvl4pPr>
            <a:lvl5pPr marL="1370504" indent="0">
              <a:buNone/>
              <a:defRPr sz="750"/>
            </a:lvl5pPr>
            <a:lvl6pPr marL="1713129" indent="0">
              <a:buNone/>
              <a:defRPr sz="750"/>
            </a:lvl6pPr>
            <a:lvl7pPr marL="2055756" indent="0">
              <a:buNone/>
              <a:defRPr sz="750"/>
            </a:lvl7pPr>
            <a:lvl8pPr marL="2398381" indent="0">
              <a:buNone/>
              <a:defRPr sz="750"/>
            </a:lvl8pPr>
            <a:lvl9pPr marL="274100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01750-BC67-4669-B62E-2A729FB03ADE}" type="datetime1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18FA-C6A0-467E-9B44-4A8CF732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460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4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627" indent="0">
              <a:buNone/>
              <a:defRPr sz="2100"/>
            </a:lvl2pPr>
            <a:lvl3pPr marL="685251" indent="0">
              <a:buNone/>
              <a:defRPr sz="1800"/>
            </a:lvl3pPr>
            <a:lvl4pPr marL="1027878" indent="0">
              <a:buNone/>
              <a:defRPr sz="1500"/>
            </a:lvl4pPr>
            <a:lvl5pPr marL="1370504" indent="0">
              <a:buNone/>
              <a:defRPr sz="1500"/>
            </a:lvl5pPr>
            <a:lvl6pPr marL="1713129" indent="0">
              <a:buNone/>
              <a:defRPr sz="1500"/>
            </a:lvl6pPr>
            <a:lvl7pPr marL="2055756" indent="0">
              <a:buNone/>
              <a:defRPr sz="1500"/>
            </a:lvl7pPr>
            <a:lvl8pPr marL="2398381" indent="0">
              <a:buNone/>
              <a:defRPr sz="1500"/>
            </a:lvl8pPr>
            <a:lvl9pPr marL="2741007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4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627" indent="0">
              <a:buNone/>
              <a:defRPr sz="1050"/>
            </a:lvl2pPr>
            <a:lvl3pPr marL="685251" indent="0">
              <a:buNone/>
              <a:defRPr sz="900"/>
            </a:lvl3pPr>
            <a:lvl4pPr marL="1027878" indent="0">
              <a:buNone/>
              <a:defRPr sz="750"/>
            </a:lvl4pPr>
            <a:lvl5pPr marL="1370504" indent="0">
              <a:buNone/>
              <a:defRPr sz="750"/>
            </a:lvl5pPr>
            <a:lvl6pPr marL="1713129" indent="0">
              <a:buNone/>
              <a:defRPr sz="750"/>
            </a:lvl6pPr>
            <a:lvl7pPr marL="2055756" indent="0">
              <a:buNone/>
              <a:defRPr sz="750"/>
            </a:lvl7pPr>
            <a:lvl8pPr marL="2398381" indent="0">
              <a:buNone/>
              <a:defRPr sz="750"/>
            </a:lvl8pPr>
            <a:lvl9pPr marL="274100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CF51B-6896-4BE9-BCD0-AD70988C1BE4}" type="datetime1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18FA-C6A0-467E-9B44-4A8CF732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107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379C-16C5-4C5D-ACC0-9E4680ECA20D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18FA-C6A0-467E-9B44-4A8CF732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5002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3E35-720D-421D-B8BE-D8CFF0B9065D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18FA-C6A0-467E-9B44-4A8CF732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9235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1420283"/>
            <a:ext cx="38862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90800"/>
            <a:ext cx="32004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8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43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00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5616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4383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157" y="2937934"/>
            <a:ext cx="3886200" cy="908050"/>
          </a:xfrm>
        </p:spPr>
        <p:txBody>
          <a:bodyPr anchor="t"/>
          <a:lstStyle>
            <a:lvl1pPr algn="l">
              <a:defRPr sz="2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157" y="1937809"/>
            <a:ext cx="3886200" cy="1000125"/>
          </a:xfrm>
        </p:spPr>
        <p:txBody>
          <a:bodyPr anchor="b"/>
          <a:lstStyle>
            <a:lvl1pPr marL="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1pPr>
            <a:lvl2pPr marL="2286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572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68580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91440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14300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37160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60020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82880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3839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2019300" cy="301730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100" y="1066800"/>
            <a:ext cx="2019300" cy="301730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043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023409"/>
            <a:ext cx="2020094" cy="426508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449917"/>
            <a:ext cx="2020094" cy="2634192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22513" y="1023409"/>
            <a:ext cx="2020888" cy="426508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22513" y="1449917"/>
            <a:ext cx="2020888" cy="2634192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8891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392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742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82033"/>
            <a:ext cx="1504157" cy="774700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7525" y="182034"/>
            <a:ext cx="2555875" cy="39020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6734"/>
            <a:ext cx="1504157" cy="3127375"/>
          </a:xfrm>
        </p:spPr>
        <p:txBody>
          <a:bodyPr/>
          <a:lstStyle>
            <a:lvl1pPr marL="0" indent="0">
              <a:buNone/>
              <a:defRPr sz="700"/>
            </a:lvl1pPr>
            <a:lvl2pPr marL="228600" indent="0">
              <a:buNone/>
              <a:defRPr sz="600"/>
            </a:lvl2pPr>
            <a:lvl3pPr marL="457200" indent="0">
              <a:buNone/>
              <a:defRPr sz="500"/>
            </a:lvl3pPr>
            <a:lvl4pPr marL="685800" indent="0">
              <a:buNone/>
              <a:defRPr sz="450"/>
            </a:lvl4pPr>
            <a:lvl5pPr marL="914400" indent="0">
              <a:buNone/>
              <a:defRPr sz="450"/>
            </a:lvl5pPr>
            <a:lvl6pPr marL="1143000" indent="0">
              <a:buNone/>
              <a:defRPr sz="450"/>
            </a:lvl6pPr>
            <a:lvl7pPr marL="1371600" indent="0">
              <a:buNone/>
              <a:defRPr sz="450"/>
            </a:lvl7pPr>
            <a:lvl8pPr marL="1600200" indent="0">
              <a:buNone/>
              <a:defRPr sz="450"/>
            </a:lvl8pPr>
            <a:lvl9pPr marL="1828800" indent="0">
              <a:buNone/>
              <a:defRPr sz="4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2341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6144" y="3200400"/>
            <a:ext cx="2743200" cy="377825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96144" y="408517"/>
            <a:ext cx="2743200" cy="2743200"/>
          </a:xfrm>
        </p:spPr>
        <p:txBody>
          <a:bodyPr/>
          <a:lstStyle>
            <a:lvl1pPr marL="0" indent="0">
              <a:buNone/>
              <a:defRPr sz="1600"/>
            </a:lvl1pPr>
            <a:lvl2pPr marL="228600" indent="0">
              <a:buNone/>
              <a:defRPr sz="1400"/>
            </a:lvl2pPr>
            <a:lvl3pPr marL="457200" indent="0">
              <a:buNone/>
              <a:defRPr sz="1200"/>
            </a:lvl3pPr>
            <a:lvl4pPr marL="685800" indent="0">
              <a:buNone/>
              <a:defRPr sz="1000"/>
            </a:lvl4pPr>
            <a:lvl5pPr marL="914400" indent="0">
              <a:buNone/>
              <a:defRPr sz="1000"/>
            </a:lvl5pPr>
            <a:lvl6pPr marL="1143000" indent="0">
              <a:buNone/>
              <a:defRPr sz="1000"/>
            </a:lvl6pPr>
            <a:lvl7pPr marL="1371600" indent="0">
              <a:buNone/>
              <a:defRPr sz="1000"/>
            </a:lvl7pPr>
            <a:lvl8pPr marL="1600200" indent="0">
              <a:buNone/>
              <a:defRPr sz="1000"/>
            </a:lvl8pPr>
            <a:lvl9pPr marL="1828800" indent="0">
              <a:buNone/>
              <a:defRPr sz="1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44" y="3578225"/>
            <a:ext cx="2743200" cy="536575"/>
          </a:xfrm>
        </p:spPr>
        <p:txBody>
          <a:bodyPr/>
          <a:lstStyle>
            <a:lvl1pPr marL="0" indent="0">
              <a:buNone/>
              <a:defRPr sz="700"/>
            </a:lvl1pPr>
            <a:lvl2pPr marL="228600" indent="0">
              <a:buNone/>
              <a:defRPr sz="600"/>
            </a:lvl2pPr>
            <a:lvl3pPr marL="457200" indent="0">
              <a:buNone/>
              <a:defRPr sz="500"/>
            </a:lvl3pPr>
            <a:lvl4pPr marL="685800" indent="0">
              <a:buNone/>
              <a:defRPr sz="450"/>
            </a:lvl4pPr>
            <a:lvl5pPr marL="914400" indent="0">
              <a:buNone/>
              <a:defRPr sz="450"/>
            </a:lvl5pPr>
            <a:lvl6pPr marL="1143000" indent="0">
              <a:buNone/>
              <a:defRPr sz="450"/>
            </a:lvl6pPr>
            <a:lvl7pPr marL="1371600" indent="0">
              <a:buNone/>
              <a:defRPr sz="450"/>
            </a:lvl7pPr>
            <a:lvl8pPr marL="1600200" indent="0">
              <a:buNone/>
              <a:defRPr sz="450"/>
            </a:lvl8pPr>
            <a:lvl9pPr marL="1828800" indent="0">
              <a:buNone/>
              <a:defRPr sz="4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4582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6082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14700" y="183092"/>
            <a:ext cx="10287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83092"/>
            <a:ext cx="30099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2304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ADEEA-B47D-1C6A-64B8-0EE91195F7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279DBB-35B1-7C38-68C9-6312727ABF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2134A-8A57-8B9C-1476-5F4F28B6A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D54A-FFB3-40A2-8CEA-37FDB1D714D9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36EC65-A2D2-F6D8-A86F-EC988238C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40BC1-3E5A-CE91-653A-410F0B495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2F86-04C8-41CC-B6A8-45FF75BB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30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277C5-6192-3439-6DAF-CA8C4F589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03027-5303-390C-6204-B80E71A10E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787A7-EE18-83D6-8945-842A95567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D54A-FFB3-40A2-8CEA-37FDB1D714D9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CB440-99D5-00D5-5BE0-2FADE762C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5F0E7-C9EB-2776-6A5A-553C7F4C0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2F86-04C8-41CC-B6A8-45FF75BB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596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AC75F-D346-A5D5-8170-BFB9AA8B9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B72D3-1243-925B-A9FD-06CAE398AE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179722-B661-A60D-A459-09F5A8B28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D54A-FFB3-40A2-8CEA-37FDB1D714D9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58442-2DB7-83C1-7FF9-9E575D4C2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BC1B4-BE55-F7C8-82F6-6D5BD0B19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2F86-04C8-41CC-B6A8-45FF75BB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6957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6439F-55E8-34AB-7D20-83F9A499B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DF563-3AC0-2D0B-992D-4505CC9080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CC8D7C-F9E6-1BE7-AAD3-78F0826A55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261081-F439-DBD1-E070-7E0235AEA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D54A-FFB3-40A2-8CEA-37FDB1D714D9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B9C73-F5DB-A724-8928-6CD7B4916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66FA1-773E-DDF8-0B9C-DDE9F3F13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2F86-04C8-41CC-B6A8-45FF75BB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7761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6F71D-9483-4B1A-C47E-B6BF4DE86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2445-5E58-4431-86F1-482011C18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46900-D3BE-62E0-D022-7659CA768E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BB61E5-5668-D89D-B9DA-93CE596934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383B4F-963D-51ED-8C3D-06A4CDD856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D86-51A7-8330-D8B0-6E914D2E4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D54A-FFB3-40A2-8CEA-37FDB1D714D9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F584D4-AA71-2BAC-392C-7FB7F496D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ABA94B-18F3-0D28-FBA5-23ABC261D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2F86-04C8-41CC-B6A8-45FF75BB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673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5EFA3-6BB8-2449-A3D1-20B5A5370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10D891-A5D3-3BE7-8F2F-F9D86013A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D54A-FFB3-40A2-8CEA-37FDB1D714D9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A47DE8-B9DE-3004-364F-03E2E9DA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D523AD-E6DC-9C92-AE19-52FC7C779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2F86-04C8-41CC-B6A8-45FF75BB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419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234987-953B-8CBC-AB84-C169D17E6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D54A-FFB3-40A2-8CEA-37FDB1D714D9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5597EA-D908-BB7C-798E-D16420568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048CA7-6C47-8A74-24FB-B66230772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2F86-04C8-41CC-B6A8-45FF75BB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13746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3502F-2AB9-7E4F-E2FC-4F0B57793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E3F2A-D358-D6D7-E673-98A96CD6C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60A122-149B-DC58-C385-FABA97B057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2E9D16-09CF-A781-21EB-27300EA46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D54A-FFB3-40A2-8CEA-37FDB1D714D9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403E16-7056-86C2-C2A3-9FED7FEDF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F25C92-5A66-4CD3-8517-63129341E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2F86-04C8-41CC-B6A8-45FF75BB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114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3984A-4D59-328E-EEEC-E1026450A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A093E3-C0EC-E28F-EF84-DD53F8731A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6325B7-1FDE-A333-09CA-E7ABDF5B5E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7B3DA0-AA6C-8A09-EE09-D5B25C29C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D54A-FFB3-40A2-8CEA-37FDB1D714D9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E0D211-A261-26E5-6C75-F707E6D1C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33D9FE-6B78-54E6-48B0-09712309D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2F86-04C8-41CC-B6A8-45FF75BB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1600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081D7-57FF-86BB-92C9-CD31B7C7B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662124-AECC-517C-76C1-3E1BE08AF6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B88E3-D46C-1B3D-698E-50761E802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D54A-FFB3-40A2-8CEA-37FDB1D714D9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AEE3E4-5AEE-AA3A-AF9A-4EE2A8B7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0F68A-5D6F-EBAC-C403-EF48B1AEF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2F86-04C8-41CC-B6A8-45FF75BB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272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0F820A-A340-80FB-6122-44C9B6B071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9A7427-D352-ED12-83C0-B82B7F8B06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23F27B-1D19-D7F7-5D21-011830ED7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D54A-FFB3-40A2-8CEA-37FDB1D714D9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2D7F8-6953-4DBE-7D87-A6411808F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B7559-CC8B-389C-397E-60DA2E450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2F86-04C8-41CC-B6A8-45FF75BB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4388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6443" y="1122363"/>
            <a:ext cx="5691116" cy="2621154"/>
          </a:xfrm>
        </p:spPr>
        <p:txBody>
          <a:bodyPr anchor="b">
            <a:normAutofit/>
          </a:bodyPr>
          <a:lstStyle>
            <a:lvl1pPr algn="ctr"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26443" y="3843709"/>
            <a:ext cx="5691116" cy="1414091"/>
          </a:xfrm>
        </p:spPr>
        <p:txBody>
          <a:bodyPr>
            <a:normAutofit/>
          </a:bodyPr>
          <a:lstStyle>
            <a:lvl1pPr marL="0" indent="0" algn="ctr">
              <a:buNone/>
              <a:defRPr sz="13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DAFA-435E-AAF9-8B67-495E5AFD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8FA71-3A18-48C0-980F-4B68F7F63042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A58-3351-E479-1A0C-2FF49FA4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89E10-2433-2ECB-9C92-571B583A4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125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DD052-3E45-E789-01F8-33250024E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1210E-201E-4473-82AC-2466F5386C38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026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D06AF-EF87-8489-2C82-DEB90B7EF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536" y="553617"/>
            <a:ext cx="6204855" cy="4008859"/>
          </a:xfrm>
        </p:spPr>
        <p:txBody>
          <a:bodyPr anchor="t">
            <a:normAutofit/>
          </a:bodyPr>
          <a:lstStyle>
            <a:lvl1pPr>
              <a:defRPr sz="405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E5678-CA38-1318-9EA2-5E0A4F9A59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2535" y="4589464"/>
            <a:ext cx="6204855" cy="1384617"/>
          </a:xfrm>
        </p:spPr>
        <p:txBody>
          <a:bodyPr anchor="b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99186-7E5A-60AF-DE69-5C7DA7161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A198-6CAB-4B8F-B93F-1F9C8C4B6CE7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A13D1-1FBA-E820-323B-77B41F1A6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9BE85-85F6-4636-C651-D87CC969A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7490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486" y="548640"/>
            <a:ext cx="8055864" cy="11322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E861E-DFBA-B4AA-9356-CDE3D3F57C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9486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D7538-EC5A-3EE7-176F-A58920C507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6041F-4525-44D5-AA4F-332294BF1F56}" type="datetime1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689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EE969-634D-6E32-D227-18E9282C6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7396"/>
            <a:ext cx="8059341" cy="11432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D26D4-290A-F0ED-7D62-41EDA6FEC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1" y="1685735"/>
            <a:ext cx="3868340" cy="559834"/>
          </a:xfr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1500" b="1" cap="all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DA52B0-7419-A946-4523-6D34BCAD26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1" y="2386895"/>
            <a:ext cx="3868340" cy="37650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536620-C4F3-EEC3-DBF1-05196B1CBB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5735"/>
            <a:ext cx="3887391" cy="559834"/>
          </a:xfr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1500" b="1" cap="all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BAE980-E611-98B5-04E9-DE4584B0E3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386895"/>
            <a:ext cx="3887392" cy="37650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3B3581-658A-8487-F9CB-E79F2BFF2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7091-BBDF-4EB9-BA6B-2BB67AC4FC0F}" type="datetime1">
              <a:rPr lang="en-US" smtClean="0"/>
              <a:t>5/15/2025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9D76D8-9033-26CF-BF4C-AECCC685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2A06B8-CC1D-542F-D8EB-7625046B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749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A9F42-7FF7-F803-C075-BC4968D35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9E8268-7232-2944-F1BD-399F9419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226B-77A6-410C-9796-083F278E0125}" type="datetime1">
              <a:rPr lang="en-US" smtClean="0"/>
              <a:t>5/15/2025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968DDD-323F-89A1-84E3-DDBA626D9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BDC76-671D-1671-DCE2-D5658BD40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952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BC4D82-0182-501C-9231-467676804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578B-D289-4C40-8593-3D356C49DA58}" type="datetime1">
              <a:rPr lang="en-US" smtClean="0"/>
              <a:t>5/15/2025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EAA6C9-A7F3-19F1-D17C-A1D83FAF5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EBB816-1B94-116F-92D4-6043AE9E0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744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0C37F-77BE-E128-4248-D001C39E7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870" y="553617"/>
            <a:ext cx="2696726" cy="1757505"/>
          </a:xfrm>
        </p:spPr>
        <p:txBody>
          <a:bodyPr anchor="t">
            <a:normAutofit/>
          </a:bodyPr>
          <a:lstStyle>
            <a:lvl1pPr>
              <a:defRPr sz="2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B20A8-A604-C977-02C0-083BA8663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1031" y="553616"/>
            <a:ext cx="4709806" cy="54864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0EEBFB-2026-6A35-33ED-F008376B67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7870" y="2311122"/>
            <a:ext cx="2696726" cy="3728895"/>
          </a:xfrm>
        </p:spPr>
        <p:txBody>
          <a:bodyPr anchor="t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F05638-7A56-469A-825A-1DFA60025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FAE3-14DB-48A7-A80F-80DDB072CE3D}" type="datetime1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85A215-184B-2105-0279-ED02F6445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C7CA46-892B-253A-3A28-7414E17B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90161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6A09-98CF-FAC2-3708-AECC4360C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770" y="557785"/>
            <a:ext cx="2696726" cy="2212313"/>
          </a:xfrm>
        </p:spPr>
        <p:txBody>
          <a:bodyPr anchor="t">
            <a:normAutofit/>
          </a:bodyPr>
          <a:lstStyle>
            <a:lvl1pPr>
              <a:defRPr sz="2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71C769-CEC8-962A-01E6-15B0E05679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97490" y="657103"/>
            <a:ext cx="4862765" cy="5555904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2C4A61-EF2A-C5A5-B150-4448600B3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1" y="2826137"/>
            <a:ext cx="2689190" cy="3434638"/>
          </a:xfrm>
        </p:spPr>
        <p:txBody>
          <a:bodyPr anchor="b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0B235E-39C7-4C78-20EF-DB48ECD9C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5EAEF-6478-4102-8F5D-A5FE9FC97ACB}" type="datetime1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DC75DA-9A78-9AB9-7171-95A08CC51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FE1A03-DCCB-53C7-DBFE-2AD55C905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48187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E956D-CB73-C986-F100-46487310D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486" y="548640"/>
            <a:ext cx="7886700" cy="113225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423E6A-A07C-BF0D-EA30-9A8A854E4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9486" y="1680899"/>
            <a:ext cx="7886700" cy="449606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C9908-8F95-8DFC-72CC-158552B56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4EDB3-C0E8-45F8-9E1D-1B6C8D1880C0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6C9BE-9060-50CB-2BB7-07307FF89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A835B-97D3-BC22-F0B8-4986D4636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3382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5B0252-346C-F6F4-3642-19F571550D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26166" y="578497"/>
            <a:ext cx="1535278" cy="55984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98DA36-7351-9D6A-518B-678AB8A507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578498"/>
            <a:ext cx="6597516" cy="559846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6BDFF-D746-836C-04B8-CA89AD5D1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EC4B-54ED-4041-B552-9BA760FA3DBA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AA929-A9E6-FF9C-0C59-177F892D6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6D893-7E81-90DC-4139-7687B39C3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9"/>
            <a:ext cx="7886700" cy="1325563"/>
          </a:xfrm>
          <a:prstGeom prst="rect">
            <a:avLst/>
          </a:prstGeom>
        </p:spPr>
        <p:txBody>
          <a:bodyPr vert="horz" lIns="91368" tIns="45684" rIns="91368" bIns="45684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368" tIns="45684" rIns="91368" bIns="4568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368" tIns="45684" rIns="91368" bIns="45684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CA0A0-D15E-46A7-A813-8198E3932C04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5"/>
            <a:ext cx="3086100" cy="365125"/>
          </a:xfrm>
          <a:prstGeom prst="rect">
            <a:avLst/>
          </a:prstGeom>
        </p:spPr>
        <p:txBody>
          <a:bodyPr vert="horz" lIns="91368" tIns="45684" rIns="91368" bIns="45684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368" tIns="45684" rIns="91368" bIns="45684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818FA-C6A0-467E-9B44-4A8CF732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389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251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315" indent="-171315" algn="l" defTabSz="685251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3939" indent="-171315" algn="l" defTabSz="68525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566" indent="-171315" algn="l" defTabSz="68525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190" indent="-171315" algn="l" defTabSz="68525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1817" indent="-171315" algn="l" defTabSz="68525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4443" indent="-171315" algn="l" defTabSz="68525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7068" indent="-171315" algn="l" defTabSz="68525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69694" indent="-171315" algn="l" defTabSz="68525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2319" indent="-171315" algn="l" defTabSz="68525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25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627" algn="l" defTabSz="68525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251" algn="l" defTabSz="68525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7878" algn="l" defTabSz="68525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0504" algn="l" defTabSz="68525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129" algn="l" defTabSz="68525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5756" algn="l" defTabSz="68525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8381" algn="l" defTabSz="68525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1007" algn="l" defTabSz="68525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183092"/>
            <a:ext cx="4114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066800"/>
            <a:ext cx="41148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4237567"/>
            <a:ext cx="10668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62100" y="4237567"/>
            <a:ext cx="14478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76600" y="4237567"/>
            <a:ext cx="10668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43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4572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indent="-142875" algn="l" defTabSz="4572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spcBef>
          <a:spcPct val="20000"/>
        </a:spcBef>
        <a:buFont typeface="Arial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spcBef>
          <a:spcPct val="20000"/>
        </a:spcBef>
        <a:buFont typeface="Arial" pitchFamily="34" charset="0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F63017-8760-8EF7-B7FA-AD25B53C4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A7A99A-1DBA-E1ED-A55F-DBD7F974C9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F19DE-8B4A-9459-EB89-72F3ECE929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5DD54A-FFB3-40A2-8CEA-37FDB1D714D9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7A1F0-FD02-3B37-B0FA-330307048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E16492-A821-46DA-CF5F-7657B43B1E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BB2F86-04C8-41CC-B6A8-45FF75BB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3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5BFB69-9245-EC58-F1DE-FEB625BD3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486" y="548640"/>
            <a:ext cx="7990184" cy="1132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16AFD5-5144-C460-0CA4-644BC4A93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486" y="1715532"/>
            <a:ext cx="7990184" cy="4593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5753E-AF8A-7E04-8A1A-205B755A02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2870" y="6453003"/>
            <a:ext cx="2620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fld id="{67F45AC6-C491-4585-A584-9CE2AF7D5500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E1B7C8-DA74-800B-EE14-A39E9DB32D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57391" y="6453003"/>
            <a:ext cx="21040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1647D-0DF0-CA1B-F723-EF7B8F508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4122" y="6453003"/>
            <a:ext cx="3219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187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8572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vinspace.edu.vn/handle/VIN/626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hyperlink" Target="https://youtu.be/41aDb4-2PSw" TargetMode="External"/><Relationship Id="rId2" Type="http://schemas.openxmlformats.org/officeDocument/2006/relationships/hyperlink" Target="http://www.tonytin.com/gree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ook.flipbuilder.com/librarye/" TargetMode="External"/><Relationship Id="rId5" Type="http://schemas.openxmlformats.org/officeDocument/2006/relationships/hyperlink" Target="https://youtu.be/VI1YNDj_N3E" TargetMode="External"/><Relationship Id="rId4" Type="http://schemas.openxmlformats.org/officeDocument/2006/relationships/hyperlink" Target="http://www.tonytin.com/green/AR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vinuni.edu.vn/khong-phan-loai/review-criteria-for-open-textbook/" TargetMode="External"/><Relationship Id="rId2" Type="http://schemas.openxmlformats.org/officeDocument/2006/relationships/hyperlink" Target="https://tonytin.com/E-Readerreport.docx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pressbooks.pub/greenfinancetoolseducationinvietnam" TargetMode="External"/><Relationship Id="rId13" Type="http://schemas.openxmlformats.org/officeDocument/2006/relationships/hyperlink" Target="https://www.youtube.com/watch?v=GfuCJPFcHdY" TargetMode="External"/><Relationship Id="rId3" Type="http://schemas.openxmlformats.org/officeDocument/2006/relationships/hyperlink" Target="https://askyourpdf.com/" TargetMode="External"/><Relationship Id="rId7" Type="http://schemas.openxmlformats.org/officeDocument/2006/relationships/hyperlink" Target="https://www.flipbuilder.com/flip-pdf/" TargetMode="External"/><Relationship Id="rId12" Type="http://schemas.openxmlformats.org/officeDocument/2006/relationships/hyperlink" Target="https://thinkeric.com/" TargetMode="External"/><Relationship Id="rId2" Type="http://schemas.openxmlformats.org/officeDocument/2006/relationships/hyperlink" Target="https://www.aseanoer.net/" TargetMode="Externa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everlearns.com/" TargetMode="External"/><Relationship Id="rId11" Type="http://schemas.openxmlformats.org/officeDocument/2006/relationships/hyperlink" Target="https://pressbooks.com/" TargetMode="External"/><Relationship Id="rId5" Type="http://schemas.openxmlformats.org/officeDocument/2006/relationships/hyperlink" Target="https://openlibrary.ecampusontario.ca/" TargetMode="External"/><Relationship Id="rId10" Type="http://schemas.openxmlformats.org/officeDocument/2006/relationships/hyperlink" Target="https://www.naturalreaders.com/" TargetMode="External"/><Relationship Id="rId4" Type="http://schemas.openxmlformats.org/officeDocument/2006/relationships/hyperlink" Target="https://www.doctranslate.io/" TargetMode="External"/><Relationship Id="rId9" Type="http://schemas.openxmlformats.org/officeDocument/2006/relationships/hyperlink" Target="https://mindpal.space/" TargetMode="External"/><Relationship Id="rId14" Type="http://schemas.openxmlformats.org/officeDocument/2006/relationships/hyperlink" Target="https://library.vinuni.edu.vn/services/e-bookstore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nytin.com/green/winner.pdf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hyperlink" Target="https://vinuni.edu.v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nytin.com/green/VinUniversity%20Library%20Faculty%20Book%20Publication%20Policy%201.docx" TargetMode="External"/><Relationship Id="rId2" Type="http://schemas.openxmlformats.org/officeDocument/2006/relationships/hyperlink" Target="https://www.tonytin.com/green/resource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onytin.com/green/news.png" TargetMode="External"/><Relationship Id="rId3" Type="http://schemas.openxmlformats.org/officeDocument/2006/relationships/hyperlink" Target="https://www.tonytin.com/green/acu.png" TargetMode="External"/><Relationship Id="rId7" Type="http://schemas.openxmlformats.org/officeDocument/2006/relationships/hyperlink" Target="https://www.tonytin.com/green/award.png" TargetMode="External"/><Relationship Id="rId2" Type="http://schemas.openxmlformats.org/officeDocument/2006/relationships/hyperlink" Target="http://www.tonytin.com/green/ecampus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ibrary.vinuni.edu.vn/services/e-bookstore/" TargetMode="External"/><Relationship Id="rId5" Type="http://schemas.openxmlformats.org/officeDocument/2006/relationships/hyperlink" Target="https://pressbooks.directory/?q=VINUNIVERSITY" TargetMode="External"/><Relationship Id="rId4" Type="http://schemas.openxmlformats.org/officeDocument/2006/relationships/hyperlink" Target="https://www.tonytin.com/green/AI%20Key%20Legal%20Considerations.docx" TargetMode="External"/><Relationship Id="rId9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mindpal.space/" TargetMode="External"/><Relationship Id="rId13" Type="http://schemas.openxmlformats.org/officeDocument/2006/relationships/image" Target="../media/image21.jpeg"/><Relationship Id="rId3" Type="http://schemas.openxmlformats.org/officeDocument/2006/relationships/hyperlink" Target="https://chatbot.getmindpal.com/67a7506520ae11b2d116c274" TargetMode="External"/><Relationship Id="rId7" Type="http://schemas.openxmlformats.org/officeDocument/2006/relationships/hyperlink" Target="https://www.tonytin.com/pict/pict4.png" TargetMode="External"/><Relationship Id="rId12" Type="http://schemas.openxmlformats.org/officeDocument/2006/relationships/hyperlink" Target="https://vinuniopencourse.thinkific.com/collection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onytin.com/pict/pict3.png" TargetMode="External"/><Relationship Id="rId11" Type="http://schemas.openxmlformats.org/officeDocument/2006/relationships/hyperlink" Target="https://share.everlearns.com/empowering-future-leaders-green-finance-tools-for-sustainable-financial-independence-in-vietnam-67a7495ac2afad6b85dcd22f" TargetMode="External"/><Relationship Id="rId5" Type="http://schemas.openxmlformats.org/officeDocument/2006/relationships/hyperlink" Target="https://www.tonytin.com/green/quiz.png" TargetMode="External"/><Relationship Id="rId10" Type="http://schemas.openxmlformats.org/officeDocument/2006/relationships/hyperlink" Target="https://www.tonytin.com/green/ASKPDF.png" TargetMode="External"/><Relationship Id="rId4" Type="http://schemas.openxmlformats.org/officeDocument/2006/relationships/hyperlink" Target="https://www.tonytin.com/green/ppt.png" TargetMode="External"/><Relationship Id="rId9" Type="http://schemas.openxmlformats.org/officeDocument/2006/relationships/hyperlink" Target="https://tonytin.com/green/podcast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D776D29F-0A2C-4F75-8582-7C7DFCBD11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7318" y="1040575"/>
            <a:ext cx="3814997" cy="3028841"/>
          </a:xfrm>
        </p:spPr>
        <p:txBody>
          <a:bodyPr vert="horz" lIns="91440" tIns="45720" rIns="91440" bIns="45720" rtlCol="0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3000" b="1" kern="120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Green Finance Education with Open Textbook, Open Course Delivery and AI: A VinUniversity Initiative </a:t>
            </a:r>
            <a:r>
              <a:rPr lang="en-US" sz="3000" b="1">
                <a:solidFill>
                  <a:srgbClr val="92D050"/>
                </a:solidFill>
              </a:rPr>
              <a:t> </a:t>
            </a:r>
            <a:br>
              <a:rPr lang="en-US" sz="30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endParaRPr lang="en-US" sz="30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773" y="3971926"/>
            <a:ext cx="3283344" cy="1594508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000">
              <a:solidFill>
                <a:schemeClr val="bg1"/>
              </a:solidFill>
            </a:endParaRPr>
          </a:p>
          <a:p>
            <a:pPr algn="l" defTabSz="914400">
              <a:lnSpc>
                <a:spcPct val="90000"/>
              </a:lnSpc>
            </a:pPr>
            <a:r>
              <a:rPr lang="en-US" sz="1400" b="1">
                <a:solidFill>
                  <a:schemeClr val="bg1"/>
                </a:solidFill>
              </a:rPr>
              <a:t>Presented by: </a:t>
            </a:r>
          </a:p>
          <a:p>
            <a:pPr algn="l" defTabSz="914400">
              <a:lnSpc>
                <a:spcPct val="90000"/>
              </a:lnSpc>
            </a:pPr>
            <a:r>
              <a:rPr lang="en-US" sz="1400" b="1">
                <a:solidFill>
                  <a:schemeClr val="bg1"/>
                </a:solidFill>
              </a:rPr>
              <a:t>Dr Le Duy Anh, VinUniversity</a:t>
            </a:r>
          </a:p>
          <a:p>
            <a:pPr algn="l" defTabSz="914400">
              <a:lnSpc>
                <a:spcPct val="90000"/>
              </a:lnSpc>
            </a:pPr>
            <a:r>
              <a:rPr lang="en-US" sz="1400" b="1">
                <a:solidFill>
                  <a:schemeClr val="bg1"/>
                </a:solidFill>
              </a:rPr>
              <a:t>Mr. Tony Tin, VinUniversity</a:t>
            </a:r>
          </a:p>
          <a:p>
            <a:pPr algn="l" defTabSz="914400">
              <a:lnSpc>
                <a:spcPct val="90000"/>
              </a:lnSpc>
            </a:pPr>
            <a:endParaRPr lang="en-US" sz="1400" b="1">
              <a:solidFill>
                <a:schemeClr val="bg1"/>
              </a:solidFill>
            </a:endParaRPr>
          </a:p>
          <a:p>
            <a:pPr algn="l" defTabSz="914400">
              <a:lnSpc>
                <a:spcPct val="90000"/>
              </a:lnSpc>
            </a:pPr>
            <a:endParaRPr lang="en-US" sz="1000" b="1">
              <a:solidFill>
                <a:schemeClr val="bg1"/>
              </a:solidFill>
            </a:endParaRPr>
          </a:p>
          <a:p>
            <a:pPr algn="l" defTabSz="914400">
              <a:lnSpc>
                <a:spcPct val="90000"/>
              </a:lnSpc>
            </a:pPr>
            <a:r>
              <a:rPr lang="en-US" sz="1000" b="1">
                <a:solidFill>
                  <a:srgbClr val="FF0000"/>
                </a:solidFill>
              </a:rPr>
              <a:t>Emerging Trends in Research &amp; Scholarly Publishing</a:t>
            </a:r>
          </a:p>
          <a:p>
            <a:pPr algn="l" defTabSz="914400">
              <a:lnSpc>
                <a:spcPct val="90000"/>
              </a:lnSpc>
            </a:pPr>
            <a:r>
              <a:rPr lang="en-US" sz="1000" b="1">
                <a:solidFill>
                  <a:srgbClr val="FF0000"/>
                </a:solidFill>
              </a:rPr>
              <a:t>                                  A Webinar Series by NTU Library</a:t>
            </a:r>
            <a:endParaRPr lang="en-US" sz="1000" b="1">
              <a:solidFill>
                <a:schemeClr val="bg1"/>
              </a:solidFill>
            </a:endParaRPr>
          </a:p>
          <a:p>
            <a:pPr algn="l" defTabSz="914400">
              <a:lnSpc>
                <a:spcPct val="90000"/>
              </a:lnSpc>
            </a:pPr>
            <a:endParaRPr lang="en-US" sz="1000" b="1">
              <a:solidFill>
                <a:schemeClr val="bg1"/>
              </a:solidFill>
            </a:endParaRPr>
          </a:p>
          <a:p>
            <a:pPr algn="l" defTabSz="914400">
              <a:lnSpc>
                <a:spcPct val="90000"/>
              </a:lnSpc>
            </a:pPr>
            <a:r>
              <a:rPr lang="en-US" sz="1000" b="1">
                <a:solidFill>
                  <a:schemeClr val="bg1"/>
                </a:solidFill>
              </a:rPr>
              <a:t>May 16th, 2024</a:t>
            </a:r>
            <a:endParaRPr lang="en-US" sz="1000" b="1" dirty="0">
              <a:solidFill>
                <a:schemeClr val="bg1"/>
              </a:solidFill>
            </a:endParaRPr>
          </a:p>
        </p:txBody>
      </p:sp>
      <p:pic>
        <p:nvPicPr>
          <p:cNvPr id="5" name="Picture 4" descr="A cropped image of a person touching a plant">
            <a:extLst>
              <a:ext uri="{FF2B5EF4-FFF2-40B4-BE49-F238E27FC236}">
                <a16:creationId xmlns:a16="http://schemas.microsoft.com/office/drawing/2014/main" id="{70DAB082-5030-B1F9-C86C-D136767BBD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517" r="26962" b="-2"/>
          <a:stretch/>
        </p:blipFill>
        <p:spPr>
          <a:xfrm>
            <a:off x="4261757" y="1"/>
            <a:ext cx="4882243" cy="6857999"/>
          </a:xfrm>
          <a:custGeom>
            <a:avLst/>
            <a:gdLst/>
            <a:ahLst/>
            <a:cxnLst/>
            <a:rect l="l" t="t" r="r" b="b"/>
            <a:pathLst>
              <a:path w="6509657" h="6857999">
                <a:moveTo>
                  <a:pt x="752157" y="6118149"/>
                </a:moveTo>
                <a:cubicBezTo>
                  <a:pt x="745608" y="6124102"/>
                  <a:pt x="737987" y="6129341"/>
                  <a:pt x="730938" y="6133722"/>
                </a:cubicBezTo>
                <a:cubicBezTo>
                  <a:pt x="723794" y="6138152"/>
                  <a:pt x="718448" y="6143474"/>
                  <a:pt x="714778" y="6149379"/>
                </a:cubicBezTo>
                <a:lnTo>
                  <a:pt x="709303" y="6166562"/>
                </a:lnTo>
                <a:lnTo>
                  <a:pt x="714778" y="6149380"/>
                </a:lnTo>
                <a:cubicBezTo>
                  <a:pt x="718448" y="6143474"/>
                  <a:pt x="723794" y="6138152"/>
                  <a:pt x="730938" y="6133723"/>
                </a:cubicBezTo>
                <a:cubicBezTo>
                  <a:pt x="737987" y="6129341"/>
                  <a:pt x="745608" y="6124102"/>
                  <a:pt x="752157" y="6118149"/>
                </a:cubicBezTo>
                <a:close/>
                <a:moveTo>
                  <a:pt x="844000" y="4941372"/>
                </a:moveTo>
                <a:lnTo>
                  <a:pt x="840670" y="4950868"/>
                </a:lnTo>
                <a:lnTo>
                  <a:pt x="830985" y="4991382"/>
                </a:lnTo>
                <a:lnTo>
                  <a:pt x="840670" y="4950869"/>
                </a:lnTo>
                <a:close/>
                <a:moveTo>
                  <a:pt x="840061" y="4749807"/>
                </a:moveTo>
                <a:cubicBezTo>
                  <a:pt x="852197" y="4762827"/>
                  <a:pt x="853054" y="4781365"/>
                  <a:pt x="854768" y="4799797"/>
                </a:cubicBezTo>
                <a:cubicBezTo>
                  <a:pt x="853054" y="4781365"/>
                  <a:pt x="852197" y="4762826"/>
                  <a:pt x="840061" y="4749807"/>
                </a:cubicBezTo>
                <a:close/>
                <a:moveTo>
                  <a:pt x="822263" y="4543185"/>
                </a:moveTo>
                <a:lnTo>
                  <a:pt x="816857" y="4557091"/>
                </a:lnTo>
                <a:cubicBezTo>
                  <a:pt x="805236" y="4573618"/>
                  <a:pt x="796449" y="4588275"/>
                  <a:pt x="790493" y="4602021"/>
                </a:cubicBezTo>
                <a:cubicBezTo>
                  <a:pt x="796449" y="4588275"/>
                  <a:pt x="805236" y="4573618"/>
                  <a:pt x="816857" y="4557092"/>
                </a:cubicBezTo>
                <a:cubicBezTo>
                  <a:pt x="819238" y="4553662"/>
                  <a:pt x="821286" y="4548281"/>
                  <a:pt x="822263" y="4543185"/>
                </a:cubicBezTo>
                <a:close/>
                <a:moveTo>
                  <a:pt x="356045" y="2819253"/>
                </a:moveTo>
                <a:lnTo>
                  <a:pt x="344401" y="2827483"/>
                </a:lnTo>
                <a:lnTo>
                  <a:pt x="344399" y="2827486"/>
                </a:lnTo>
                <a:lnTo>
                  <a:pt x="325550" y="2842392"/>
                </a:lnTo>
                <a:lnTo>
                  <a:pt x="315896" y="2861156"/>
                </a:lnTo>
                <a:lnTo>
                  <a:pt x="344399" y="2827486"/>
                </a:lnTo>
                <a:lnTo>
                  <a:pt x="344401" y="2827484"/>
                </a:lnTo>
                <a:close/>
                <a:moveTo>
                  <a:pt x="425699" y="1974015"/>
                </a:moveTo>
                <a:cubicBezTo>
                  <a:pt x="427224" y="1991685"/>
                  <a:pt x="433462" y="2008497"/>
                  <a:pt x="449941" y="2023547"/>
                </a:cubicBezTo>
                <a:cubicBezTo>
                  <a:pt x="441702" y="2016020"/>
                  <a:pt x="436022" y="2008056"/>
                  <a:pt x="432213" y="1999763"/>
                </a:cubicBezTo>
                <a:close/>
                <a:moveTo>
                  <a:pt x="442893" y="1768838"/>
                </a:moveTo>
                <a:cubicBezTo>
                  <a:pt x="451656" y="1779981"/>
                  <a:pt x="453942" y="1790986"/>
                  <a:pt x="452275" y="1801558"/>
                </a:cubicBezTo>
                <a:lnTo>
                  <a:pt x="451495" y="1785412"/>
                </a:lnTo>
                <a:cubicBezTo>
                  <a:pt x="450037" y="1779948"/>
                  <a:pt x="447274" y="1774411"/>
                  <a:pt x="442893" y="1768838"/>
                </a:cubicBezTo>
                <a:close/>
                <a:moveTo>
                  <a:pt x="333304" y="520953"/>
                </a:moveTo>
                <a:cubicBezTo>
                  <a:pt x="333743" y="528850"/>
                  <a:pt x="335480" y="536547"/>
                  <a:pt x="337867" y="544146"/>
                </a:cubicBezTo>
                <a:lnTo>
                  <a:pt x="340032" y="549926"/>
                </a:lnTo>
                <a:lnTo>
                  <a:pt x="340448" y="551717"/>
                </a:lnTo>
                <a:lnTo>
                  <a:pt x="346286" y="566616"/>
                </a:lnTo>
                <a:lnTo>
                  <a:pt x="346338" y="566754"/>
                </a:lnTo>
                <a:lnTo>
                  <a:pt x="352655" y="583595"/>
                </a:lnTo>
                <a:lnTo>
                  <a:pt x="359452" y="612658"/>
                </a:lnTo>
                <a:cubicBezTo>
                  <a:pt x="358987" y="604728"/>
                  <a:pt x="357230" y="597005"/>
                  <a:pt x="354829" y="589388"/>
                </a:cubicBezTo>
                <a:lnTo>
                  <a:pt x="352655" y="583595"/>
                </a:lnTo>
                <a:lnTo>
                  <a:pt x="352236" y="581804"/>
                </a:lnTo>
                <a:lnTo>
                  <a:pt x="346286" y="566616"/>
                </a:lnTo>
                <a:lnTo>
                  <a:pt x="340032" y="549926"/>
                </a:lnTo>
                <a:close/>
                <a:moveTo>
                  <a:pt x="384407" y="268794"/>
                </a:moveTo>
                <a:lnTo>
                  <a:pt x="387838" y="328017"/>
                </a:lnTo>
                <a:cubicBezTo>
                  <a:pt x="389527" y="318646"/>
                  <a:pt x="389932" y="309031"/>
                  <a:pt x="389283" y="299164"/>
                </a:cubicBezTo>
                <a:cubicBezTo>
                  <a:pt x="388635" y="289296"/>
                  <a:pt x="386932" y="279176"/>
                  <a:pt x="384407" y="268794"/>
                </a:cubicBezTo>
                <a:close/>
                <a:moveTo>
                  <a:pt x="66991" y="0"/>
                </a:moveTo>
                <a:lnTo>
                  <a:pt x="6509657" y="0"/>
                </a:lnTo>
                <a:lnTo>
                  <a:pt x="6509657" y="6857999"/>
                </a:lnTo>
                <a:lnTo>
                  <a:pt x="149318" y="6857999"/>
                </a:lnTo>
                <a:lnTo>
                  <a:pt x="149318" y="6857457"/>
                </a:lnTo>
                <a:lnTo>
                  <a:pt x="22079" y="6857457"/>
                </a:lnTo>
                <a:lnTo>
                  <a:pt x="26850" y="6796804"/>
                </a:lnTo>
                <a:cubicBezTo>
                  <a:pt x="32161" y="6777207"/>
                  <a:pt x="39591" y="6758011"/>
                  <a:pt x="44354" y="6738388"/>
                </a:cubicBezTo>
                <a:cubicBezTo>
                  <a:pt x="48736" y="6720103"/>
                  <a:pt x="58832" y="6702955"/>
                  <a:pt x="67214" y="6685617"/>
                </a:cubicBezTo>
                <a:cubicBezTo>
                  <a:pt x="83217" y="6652472"/>
                  <a:pt x="73120" y="6617036"/>
                  <a:pt x="77310" y="6583128"/>
                </a:cubicBezTo>
                <a:cubicBezTo>
                  <a:pt x="78645" y="6572269"/>
                  <a:pt x="80168" y="6561411"/>
                  <a:pt x="82837" y="6550742"/>
                </a:cubicBezTo>
                <a:cubicBezTo>
                  <a:pt x="89885" y="6521593"/>
                  <a:pt x="95981" y="6491874"/>
                  <a:pt x="105697" y="6463490"/>
                </a:cubicBezTo>
                <a:cubicBezTo>
                  <a:pt x="116556" y="6431292"/>
                  <a:pt x="131034" y="6400429"/>
                  <a:pt x="146086" y="6363664"/>
                </a:cubicBezTo>
                <a:cubicBezTo>
                  <a:pt x="142275" y="6350899"/>
                  <a:pt x="131986" y="6331277"/>
                  <a:pt x="131034" y="6311084"/>
                </a:cubicBezTo>
                <a:cubicBezTo>
                  <a:pt x="127795" y="6246121"/>
                  <a:pt x="145513" y="6185351"/>
                  <a:pt x="173518" y="6127247"/>
                </a:cubicBezTo>
                <a:cubicBezTo>
                  <a:pt x="181899" y="6109530"/>
                  <a:pt x="187424" y="6090477"/>
                  <a:pt x="195616" y="6072569"/>
                </a:cubicBezTo>
                <a:cubicBezTo>
                  <a:pt x="198472" y="6066284"/>
                  <a:pt x="204569" y="6058092"/>
                  <a:pt x="210285" y="6056948"/>
                </a:cubicBezTo>
                <a:cubicBezTo>
                  <a:pt x="243432" y="6050282"/>
                  <a:pt x="242863" y="6025515"/>
                  <a:pt x="244766" y="5999796"/>
                </a:cubicBezTo>
                <a:cubicBezTo>
                  <a:pt x="247051" y="5969124"/>
                  <a:pt x="252386" y="5938836"/>
                  <a:pt x="256958" y="5908355"/>
                </a:cubicBezTo>
                <a:cubicBezTo>
                  <a:pt x="257530" y="5904353"/>
                  <a:pt x="261531" y="5900735"/>
                  <a:pt x="264200" y="5897114"/>
                </a:cubicBezTo>
                <a:cubicBezTo>
                  <a:pt x="268199" y="5891590"/>
                  <a:pt x="274295" y="5886447"/>
                  <a:pt x="275818" y="5880348"/>
                </a:cubicBezTo>
                <a:cubicBezTo>
                  <a:pt x="283249" y="5849107"/>
                  <a:pt x="289535" y="5817674"/>
                  <a:pt x="296393" y="5786239"/>
                </a:cubicBezTo>
                <a:cubicBezTo>
                  <a:pt x="297918" y="5779191"/>
                  <a:pt x="299823" y="5771953"/>
                  <a:pt x="302870" y="5765474"/>
                </a:cubicBezTo>
                <a:cubicBezTo>
                  <a:pt x="305728" y="5759378"/>
                  <a:pt x="310683" y="5754234"/>
                  <a:pt x="313730" y="5748136"/>
                </a:cubicBezTo>
                <a:cubicBezTo>
                  <a:pt x="321920" y="5731564"/>
                  <a:pt x="329541" y="5714607"/>
                  <a:pt x="338685" y="5695178"/>
                </a:cubicBezTo>
                <a:cubicBezTo>
                  <a:pt x="321541" y="5684320"/>
                  <a:pt x="331257" y="5669647"/>
                  <a:pt x="339447" y="5651360"/>
                </a:cubicBezTo>
                <a:cubicBezTo>
                  <a:pt x="347830" y="5632691"/>
                  <a:pt x="350497" y="5611164"/>
                  <a:pt x="353545" y="5590590"/>
                </a:cubicBezTo>
                <a:cubicBezTo>
                  <a:pt x="359070" y="5552869"/>
                  <a:pt x="362499" y="5514957"/>
                  <a:pt x="367451" y="5477239"/>
                </a:cubicBezTo>
                <a:cubicBezTo>
                  <a:pt x="368595" y="5469236"/>
                  <a:pt x="370690" y="5460092"/>
                  <a:pt x="375454" y="5453995"/>
                </a:cubicBezTo>
                <a:cubicBezTo>
                  <a:pt x="407459" y="5412276"/>
                  <a:pt x="416411" y="5361598"/>
                  <a:pt x="413366" y="5313403"/>
                </a:cubicBezTo>
                <a:cubicBezTo>
                  <a:pt x="411078" y="5275491"/>
                  <a:pt x="409363" y="5238343"/>
                  <a:pt x="412601" y="5200813"/>
                </a:cubicBezTo>
                <a:cubicBezTo>
                  <a:pt x="412793" y="5197955"/>
                  <a:pt x="412411" y="5194145"/>
                  <a:pt x="410887" y="5192051"/>
                </a:cubicBezTo>
                <a:cubicBezTo>
                  <a:pt x="400791" y="5179097"/>
                  <a:pt x="400029" y="5165570"/>
                  <a:pt x="398315" y="5148995"/>
                </a:cubicBezTo>
                <a:cubicBezTo>
                  <a:pt x="395837" y="5125562"/>
                  <a:pt x="397553" y="5104036"/>
                  <a:pt x="401743" y="5082317"/>
                </a:cubicBezTo>
                <a:cubicBezTo>
                  <a:pt x="404791" y="5066505"/>
                  <a:pt x="411078" y="5050504"/>
                  <a:pt x="419080" y="5036405"/>
                </a:cubicBezTo>
                <a:cubicBezTo>
                  <a:pt x="430320" y="5016785"/>
                  <a:pt x="434701" y="4997922"/>
                  <a:pt x="419841" y="4979253"/>
                </a:cubicBezTo>
                <a:cubicBezTo>
                  <a:pt x="404029" y="4959061"/>
                  <a:pt x="409553" y="4936201"/>
                  <a:pt x="408983" y="4913909"/>
                </a:cubicBezTo>
                <a:cubicBezTo>
                  <a:pt x="408791" y="4904195"/>
                  <a:pt x="409175" y="4893907"/>
                  <a:pt x="406697" y="4884572"/>
                </a:cubicBezTo>
                <a:cubicBezTo>
                  <a:pt x="399647" y="4857522"/>
                  <a:pt x="388978" y="4831420"/>
                  <a:pt x="384216" y="4803988"/>
                </a:cubicBezTo>
                <a:cubicBezTo>
                  <a:pt x="381551" y="4788747"/>
                  <a:pt x="386312" y="4771793"/>
                  <a:pt x="389741" y="4755980"/>
                </a:cubicBezTo>
                <a:cubicBezTo>
                  <a:pt x="393362" y="4739978"/>
                  <a:pt x="398885" y="4724167"/>
                  <a:pt x="404601" y="4708734"/>
                </a:cubicBezTo>
                <a:cubicBezTo>
                  <a:pt x="408411" y="4698258"/>
                  <a:pt x="412031" y="4686828"/>
                  <a:pt x="418889" y="4678445"/>
                </a:cubicBezTo>
                <a:cubicBezTo>
                  <a:pt x="434510" y="4659393"/>
                  <a:pt x="437178" y="4639772"/>
                  <a:pt x="428986" y="4617291"/>
                </a:cubicBezTo>
                <a:cubicBezTo>
                  <a:pt x="427651" y="4613864"/>
                  <a:pt x="427651" y="4609863"/>
                  <a:pt x="427462" y="4606053"/>
                </a:cubicBezTo>
                <a:cubicBezTo>
                  <a:pt x="423462" y="4545086"/>
                  <a:pt x="420984" y="4484127"/>
                  <a:pt x="414888" y="4423545"/>
                </a:cubicBezTo>
                <a:cubicBezTo>
                  <a:pt x="412411" y="4398972"/>
                  <a:pt x="401553" y="4375349"/>
                  <a:pt x="394695" y="4351154"/>
                </a:cubicBezTo>
                <a:cubicBezTo>
                  <a:pt x="393362" y="4346201"/>
                  <a:pt x="391265" y="4340674"/>
                  <a:pt x="392218" y="4335722"/>
                </a:cubicBezTo>
                <a:cubicBezTo>
                  <a:pt x="401743" y="4281810"/>
                  <a:pt x="387838" y="4231324"/>
                  <a:pt x="369547" y="4181603"/>
                </a:cubicBezTo>
                <a:cubicBezTo>
                  <a:pt x="367643" y="4176461"/>
                  <a:pt x="368214" y="4170174"/>
                  <a:pt x="368595" y="4164458"/>
                </a:cubicBezTo>
                <a:cubicBezTo>
                  <a:pt x="369928" y="4148453"/>
                  <a:pt x="376597" y="4131119"/>
                  <a:pt x="372597" y="4116641"/>
                </a:cubicBezTo>
                <a:cubicBezTo>
                  <a:pt x="361546" y="4078159"/>
                  <a:pt x="348211" y="4040058"/>
                  <a:pt x="331447" y="4003861"/>
                </a:cubicBezTo>
                <a:cubicBezTo>
                  <a:pt x="314494" y="3967091"/>
                  <a:pt x="300203" y="3932993"/>
                  <a:pt x="317349" y="3890891"/>
                </a:cubicBezTo>
                <a:cubicBezTo>
                  <a:pt x="324589" y="3872985"/>
                  <a:pt x="319445" y="3849362"/>
                  <a:pt x="317541" y="3828785"/>
                </a:cubicBezTo>
                <a:cubicBezTo>
                  <a:pt x="316016" y="3813737"/>
                  <a:pt x="307443" y="3799258"/>
                  <a:pt x="307443" y="3784397"/>
                </a:cubicBezTo>
                <a:cubicBezTo>
                  <a:pt x="307443" y="3744770"/>
                  <a:pt x="297345" y="3709529"/>
                  <a:pt x="276771" y="3675238"/>
                </a:cubicBezTo>
                <a:cubicBezTo>
                  <a:pt x="268770" y="3661899"/>
                  <a:pt x="274106" y="3641134"/>
                  <a:pt x="272009" y="3623799"/>
                </a:cubicBezTo>
                <a:cubicBezTo>
                  <a:pt x="269533" y="3605509"/>
                  <a:pt x="267247" y="3586653"/>
                  <a:pt x="261720" y="3569124"/>
                </a:cubicBezTo>
                <a:cubicBezTo>
                  <a:pt x="247243" y="3523785"/>
                  <a:pt x="230859" y="3479015"/>
                  <a:pt x="215618" y="3433866"/>
                </a:cubicBezTo>
                <a:cubicBezTo>
                  <a:pt x="203045" y="3396719"/>
                  <a:pt x="212951" y="3360139"/>
                  <a:pt x="218286" y="3323372"/>
                </a:cubicBezTo>
                <a:cubicBezTo>
                  <a:pt x="221715" y="3300319"/>
                  <a:pt x="229907" y="3278795"/>
                  <a:pt x="217715" y="3252885"/>
                </a:cubicBezTo>
                <a:cubicBezTo>
                  <a:pt x="206093" y="3228119"/>
                  <a:pt x="208761" y="3196686"/>
                  <a:pt x="202475" y="3168870"/>
                </a:cubicBezTo>
                <a:cubicBezTo>
                  <a:pt x="197141" y="3145436"/>
                  <a:pt x="188566" y="3122770"/>
                  <a:pt x="180184" y="3100099"/>
                </a:cubicBezTo>
                <a:cubicBezTo>
                  <a:pt x="168753" y="3069235"/>
                  <a:pt x="156753" y="3038756"/>
                  <a:pt x="162468" y="3005035"/>
                </a:cubicBezTo>
                <a:cubicBezTo>
                  <a:pt x="168945" y="2966742"/>
                  <a:pt x="144560" y="2940455"/>
                  <a:pt x="128366" y="2910353"/>
                </a:cubicBezTo>
                <a:cubicBezTo>
                  <a:pt x="117318" y="2889587"/>
                  <a:pt x="109126" y="2866918"/>
                  <a:pt x="102268" y="2844248"/>
                </a:cubicBezTo>
                <a:cubicBezTo>
                  <a:pt x="93313" y="2813958"/>
                  <a:pt x="87978" y="2782716"/>
                  <a:pt x="79216" y="2752235"/>
                </a:cubicBezTo>
                <a:cubicBezTo>
                  <a:pt x="66072" y="2706131"/>
                  <a:pt x="55785" y="2659455"/>
                  <a:pt x="63024" y="2611450"/>
                </a:cubicBezTo>
                <a:cubicBezTo>
                  <a:pt x="66262" y="2589352"/>
                  <a:pt x="66072" y="2568774"/>
                  <a:pt x="61307" y="2546678"/>
                </a:cubicBezTo>
                <a:cubicBezTo>
                  <a:pt x="53497" y="2510483"/>
                  <a:pt x="52545" y="2473333"/>
                  <a:pt x="23399" y="2444184"/>
                </a:cubicBezTo>
                <a:cubicBezTo>
                  <a:pt x="13111" y="2433897"/>
                  <a:pt x="10446" y="2415420"/>
                  <a:pt x="5110" y="2400369"/>
                </a:cubicBezTo>
                <a:cubicBezTo>
                  <a:pt x="-1178" y="2383032"/>
                  <a:pt x="2062" y="2370270"/>
                  <a:pt x="20351" y="2360933"/>
                </a:cubicBezTo>
                <a:cubicBezTo>
                  <a:pt x="28541" y="2356744"/>
                  <a:pt x="36543" y="2344741"/>
                  <a:pt x="37877" y="2335405"/>
                </a:cubicBezTo>
                <a:cubicBezTo>
                  <a:pt x="41877" y="2307402"/>
                  <a:pt x="35971" y="2281683"/>
                  <a:pt x="23017" y="2254633"/>
                </a:cubicBezTo>
                <a:cubicBezTo>
                  <a:pt x="10824" y="2229296"/>
                  <a:pt x="12158" y="2197670"/>
                  <a:pt x="7395" y="2168903"/>
                </a:cubicBezTo>
                <a:cubicBezTo>
                  <a:pt x="5680" y="2158712"/>
                  <a:pt x="3062" y="2148519"/>
                  <a:pt x="871" y="2138304"/>
                </a:cubicBezTo>
                <a:lnTo>
                  <a:pt x="0" y="2131532"/>
                </a:lnTo>
                <a:lnTo>
                  <a:pt x="0" y="2072225"/>
                </a:lnTo>
                <a:lnTo>
                  <a:pt x="251" y="2069340"/>
                </a:lnTo>
                <a:cubicBezTo>
                  <a:pt x="2061" y="2056600"/>
                  <a:pt x="4156" y="2043835"/>
                  <a:pt x="5299" y="2030977"/>
                </a:cubicBezTo>
                <a:cubicBezTo>
                  <a:pt x="7203" y="2010974"/>
                  <a:pt x="6442" y="1990589"/>
                  <a:pt x="8729" y="1970586"/>
                </a:cubicBezTo>
                <a:cubicBezTo>
                  <a:pt x="10446" y="1954202"/>
                  <a:pt x="14824" y="1938009"/>
                  <a:pt x="18445" y="1921817"/>
                </a:cubicBezTo>
                <a:cubicBezTo>
                  <a:pt x="19779" y="1915912"/>
                  <a:pt x="24922" y="1910004"/>
                  <a:pt x="24161" y="1904673"/>
                </a:cubicBezTo>
                <a:cubicBezTo>
                  <a:pt x="15968" y="1851709"/>
                  <a:pt x="52545" y="1813610"/>
                  <a:pt x="68738" y="1768838"/>
                </a:cubicBezTo>
                <a:cubicBezTo>
                  <a:pt x="85886" y="1721785"/>
                  <a:pt x="112174" y="1676253"/>
                  <a:pt x="104363" y="1623675"/>
                </a:cubicBezTo>
                <a:cubicBezTo>
                  <a:pt x="99601" y="1591859"/>
                  <a:pt x="88551" y="1561189"/>
                  <a:pt x="81882" y="1529563"/>
                </a:cubicBezTo>
                <a:cubicBezTo>
                  <a:pt x="79597" y="1518324"/>
                  <a:pt x="79978" y="1505751"/>
                  <a:pt x="82264" y="1494509"/>
                </a:cubicBezTo>
                <a:cubicBezTo>
                  <a:pt x="92743" y="1440216"/>
                  <a:pt x="94266" y="1386684"/>
                  <a:pt x="77120" y="1333341"/>
                </a:cubicBezTo>
                <a:cubicBezTo>
                  <a:pt x="74262" y="1324198"/>
                  <a:pt x="71597" y="1314483"/>
                  <a:pt x="71597" y="1304955"/>
                </a:cubicBezTo>
                <a:cubicBezTo>
                  <a:pt x="71597" y="1252757"/>
                  <a:pt x="75597" y="1201512"/>
                  <a:pt x="94266" y="1151600"/>
                </a:cubicBezTo>
                <a:cubicBezTo>
                  <a:pt x="100553" y="1134834"/>
                  <a:pt x="96553" y="1114449"/>
                  <a:pt x="98077" y="1095972"/>
                </a:cubicBezTo>
                <a:cubicBezTo>
                  <a:pt x="99409" y="1078826"/>
                  <a:pt x="99981" y="1061298"/>
                  <a:pt x="104363" y="1044725"/>
                </a:cubicBezTo>
                <a:cubicBezTo>
                  <a:pt x="110839" y="1020529"/>
                  <a:pt x="111601" y="998052"/>
                  <a:pt x="105887" y="973095"/>
                </a:cubicBezTo>
                <a:cubicBezTo>
                  <a:pt x="100553" y="949281"/>
                  <a:pt x="103219" y="923562"/>
                  <a:pt x="103029" y="898797"/>
                </a:cubicBezTo>
                <a:cubicBezTo>
                  <a:pt x="102839" y="871173"/>
                  <a:pt x="102649" y="843552"/>
                  <a:pt x="103601" y="815929"/>
                </a:cubicBezTo>
                <a:cubicBezTo>
                  <a:pt x="103981" y="804877"/>
                  <a:pt x="111601" y="792306"/>
                  <a:pt x="108553" y="783158"/>
                </a:cubicBezTo>
                <a:cubicBezTo>
                  <a:pt x="98267" y="753633"/>
                  <a:pt x="110649" y="724104"/>
                  <a:pt x="105126" y="694576"/>
                </a:cubicBezTo>
                <a:cubicBezTo>
                  <a:pt x="102268" y="680096"/>
                  <a:pt x="110078" y="663713"/>
                  <a:pt x="110839" y="648092"/>
                </a:cubicBezTo>
                <a:cubicBezTo>
                  <a:pt x="112174" y="622564"/>
                  <a:pt x="111601" y="597037"/>
                  <a:pt x="111983" y="571508"/>
                </a:cubicBezTo>
                <a:cubicBezTo>
                  <a:pt x="112174" y="563125"/>
                  <a:pt x="112936" y="554933"/>
                  <a:pt x="113318" y="546552"/>
                </a:cubicBezTo>
                <a:cubicBezTo>
                  <a:pt x="113697" y="539121"/>
                  <a:pt x="115412" y="531310"/>
                  <a:pt x="114080" y="524262"/>
                </a:cubicBezTo>
                <a:cubicBezTo>
                  <a:pt x="109315" y="498733"/>
                  <a:pt x="101505" y="473587"/>
                  <a:pt x="98457" y="447870"/>
                </a:cubicBezTo>
                <a:cubicBezTo>
                  <a:pt x="95792" y="425581"/>
                  <a:pt x="99409" y="402529"/>
                  <a:pt x="97505" y="380050"/>
                </a:cubicBezTo>
                <a:cubicBezTo>
                  <a:pt x="94266" y="340425"/>
                  <a:pt x="88551" y="300800"/>
                  <a:pt x="84930" y="261173"/>
                </a:cubicBezTo>
                <a:cubicBezTo>
                  <a:pt x="84168" y="252600"/>
                  <a:pt x="88933" y="243648"/>
                  <a:pt x="89313" y="234883"/>
                </a:cubicBezTo>
                <a:cubicBezTo>
                  <a:pt x="90266" y="207450"/>
                  <a:pt x="90457" y="180017"/>
                  <a:pt x="91026" y="152584"/>
                </a:cubicBezTo>
                <a:cubicBezTo>
                  <a:pt x="91218" y="136963"/>
                  <a:pt x="90647" y="121150"/>
                  <a:pt x="92361" y="105718"/>
                </a:cubicBezTo>
                <a:cubicBezTo>
                  <a:pt x="94648" y="85336"/>
                  <a:pt x="98077" y="66857"/>
                  <a:pt x="83217" y="47806"/>
                </a:cubicBezTo>
                <a:cubicBezTo>
                  <a:pt x="77453" y="40471"/>
                  <a:pt x="73691" y="32636"/>
                  <a:pt x="71206" y="24480"/>
                </a:cubicBezTo>
                <a:close/>
              </a:path>
            </a:pathLst>
          </a:custGeom>
          <a:effectLst>
            <a:outerShdw blurRad="381000" dist="152400" dir="10800000" algn="r" rotWithShape="0">
              <a:prstClr val="black">
                <a:alpha val="10000"/>
              </a:prstClr>
            </a:outerShdw>
          </a:effectLst>
        </p:spPr>
      </p:pic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C4D41903-2C9D-4F9E-AA1F-6161F8A6FC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123558" y="3100710"/>
            <a:ext cx="6857455" cy="656037"/>
          </a:xfrm>
          <a:custGeom>
            <a:avLst/>
            <a:gdLst>
              <a:gd name="connsiteX0" fmla="*/ 6857455 w 6857455"/>
              <a:gd name="connsiteY0" fmla="*/ 804643 h 874716"/>
              <a:gd name="connsiteX1" fmla="*/ 6857455 w 6857455"/>
              <a:gd name="connsiteY1" fmla="*/ 562246 h 874716"/>
              <a:gd name="connsiteX2" fmla="*/ 6829178 w 6857455"/>
              <a:gd name="connsiteY2" fmla="*/ 551284 h 874716"/>
              <a:gd name="connsiteX3" fmla="*/ 6766024 w 6857455"/>
              <a:gd name="connsiteY3" fmla="*/ 500372 h 874716"/>
              <a:gd name="connsiteX4" fmla="*/ 6734971 w 6857455"/>
              <a:gd name="connsiteY4" fmla="*/ 500944 h 874716"/>
              <a:gd name="connsiteX5" fmla="*/ 6683915 w 6857455"/>
              <a:gd name="connsiteY5" fmla="*/ 507040 h 874716"/>
              <a:gd name="connsiteX6" fmla="*/ 6628860 w 6857455"/>
              <a:gd name="connsiteY6" fmla="*/ 495418 h 874716"/>
              <a:gd name="connsiteX7" fmla="*/ 6588662 w 6857455"/>
              <a:gd name="connsiteY7" fmla="*/ 487227 h 874716"/>
              <a:gd name="connsiteX8" fmla="*/ 6476074 w 6857455"/>
              <a:gd name="connsiteY8" fmla="*/ 511230 h 874716"/>
              <a:gd name="connsiteX9" fmla="*/ 6382345 w 6857455"/>
              <a:gd name="connsiteY9" fmla="*/ 534853 h 874716"/>
              <a:gd name="connsiteX10" fmla="*/ 6369391 w 6857455"/>
              <a:gd name="connsiteY10" fmla="*/ 531615 h 874716"/>
              <a:gd name="connsiteX11" fmla="*/ 6244799 w 6857455"/>
              <a:gd name="connsiteY11" fmla="*/ 512182 h 874716"/>
              <a:gd name="connsiteX12" fmla="*/ 6190315 w 6857455"/>
              <a:gd name="connsiteY12" fmla="*/ 485703 h 874716"/>
              <a:gd name="connsiteX13" fmla="*/ 6115446 w 6857455"/>
              <a:gd name="connsiteY13" fmla="*/ 462270 h 874716"/>
              <a:gd name="connsiteX14" fmla="*/ 6032194 w 6857455"/>
              <a:gd name="connsiteY14" fmla="*/ 434266 h 874716"/>
              <a:gd name="connsiteX15" fmla="*/ 5971042 w 6857455"/>
              <a:gd name="connsiteY15" fmla="*/ 420738 h 874716"/>
              <a:gd name="connsiteX16" fmla="*/ 5880933 w 6857455"/>
              <a:gd name="connsiteY16" fmla="*/ 430646 h 874716"/>
              <a:gd name="connsiteX17" fmla="*/ 5862452 w 6857455"/>
              <a:gd name="connsiteY17" fmla="*/ 438648 h 874716"/>
              <a:gd name="connsiteX18" fmla="*/ 5685283 w 6857455"/>
              <a:gd name="connsiteY18" fmla="*/ 498658 h 874716"/>
              <a:gd name="connsiteX19" fmla="*/ 5567169 w 6857455"/>
              <a:gd name="connsiteY19" fmla="*/ 499420 h 874716"/>
              <a:gd name="connsiteX20" fmla="*/ 5527923 w 6857455"/>
              <a:gd name="connsiteY20" fmla="*/ 490466 h 874716"/>
              <a:gd name="connsiteX21" fmla="*/ 5456292 w 6857455"/>
              <a:gd name="connsiteY21" fmla="*/ 450650 h 874716"/>
              <a:gd name="connsiteX22" fmla="*/ 5424670 w 6857455"/>
              <a:gd name="connsiteY22" fmla="*/ 444934 h 874716"/>
              <a:gd name="connsiteX23" fmla="*/ 5368662 w 6857455"/>
              <a:gd name="connsiteY23" fmla="*/ 441124 h 874716"/>
              <a:gd name="connsiteX24" fmla="*/ 5247118 w 6857455"/>
              <a:gd name="connsiteY24" fmla="*/ 444934 h 874716"/>
              <a:gd name="connsiteX25" fmla="*/ 5088617 w 6857455"/>
              <a:gd name="connsiteY25" fmla="*/ 428742 h 874716"/>
              <a:gd name="connsiteX26" fmla="*/ 5025750 w 6857455"/>
              <a:gd name="connsiteY26" fmla="*/ 433694 h 874716"/>
              <a:gd name="connsiteX27" fmla="*/ 4957930 w 6857455"/>
              <a:gd name="connsiteY27" fmla="*/ 442268 h 874716"/>
              <a:gd name="connsiteX28" fmla="*/ 4938116 w 6857455"/>
              <a:gd name="connsiteY28" fmla="*/ 441886 h 874716"/>
              <a:gd name="connsiteX29" fmla="*/ 4833910 w 6857455"/>
              <a:gd name="connsiteY29" fmla="*/ 421693 h 874716"/>
              <a:gd name="connsiteX30" fmla="*/ 4810095 w 6857455"/>
              <a:gd name="connsiteY30" fmla="*/ 408167 h 874716"/>
              <a:gd name="connsiteX31" fmla="*/ 4747991 w 6857455"/>
              <a:gd name="connsiteY31" fmla="*/ 413691 h 874716"/>
              <a:gd name="connsiteX32" fmla="*/ 4692745 w 6857455"/>
              <a:gd name="connsiteY32" fmla="*/ 435790 h 874716"/>
              <a:gd name="connsiteX33" fmla="*/ 4375933 w 6857455"/>
              <a:gd name="connsiteY33" fmla="*/ 483417 h 874716"/>
              <a:gd name="connsiteX34" fmla="*/ 4185426 w 6857455"/>
              <a:gd name="connsiteY34" fmla="*/ 484179 h 874716"/>
              <a:gd name="connsiteX35" fmla="*/ 4052072 w 6857455"/>
              <a:gd name="connsiteY35" fmla="*/ 505134 h 874716"/>
              <a:gd name="connsiteX36" fmla="*/ 4029973 w 6857455"/>
              <a:gd name="connsiteY36" fmla="*/ 527233 h 874716"/>
              <a:gd name="connsiteX37" fmla="*/ 3948626 w 6857455"/>
              <a:gd name="connsiteY37" fmla="*/ 550666 h 874716"/>
              <a:gd name="connsiteX38" fmla="*/ 3871280 w 6857455"/>
              <a:gd name="connsiteY38" fmla="*/ 502275 h 874716"/>
              <a:gd name="connsiteX39" fmla="*/ 3774312 w 6857455"/>
              <a:gd name="connsiteY39" fmla="*/ 429122 h 874716"/>
              <a:gd name="connsiteX40" fmla="*/ 3721543 w 6857455"/>
              <a:gd name="connsiteY40" fmla="*/ 428552 h 874716"/>
              <a:gd name="connsiteX41" fmla="*/ 3612763 w 6857455"/>
              <a:gd name="connsiteY41" fmla="*/ 414263 h 874716"/>
              <a:gd name="connsiteX42" fmla="*/ 3537323 w 6857455"/>
              <a:gd name="connsiteY42" fmla="*/ 389878 h 874716"/>
              <a:gd name="connsiteX43" fmla="*/ 3431593 w 6857455"/>
              <a:gd name="connsiteY43" fmla="*/ 360921 h 874716"/>
              <a:gd name="connsiteX44" fmla="*/ 3392158 w 6857455"/>
              <a:gd name="connsiteY44" fmla="*/ 345681 h 874716"/>
              <a:gd name="connsiteX45" fmla="*/ 3297856 w 6857455"/>
              <a:gd name="connsiteY45" fmla="*/ 323010 h 874716"/>
              <a:gd name="connsiteX46" fmla="*/ 3219748 w 6857455"/>
              <a:gd name="connsiteY46" fmla="*/ 308151 h 874716"/>
              <a:gd name="connsiteX47" fmla="*/ 3156692 w 6857455"/>
              <a:gd name="connsiteY47" fmla="*/ 261668 h 874716"/>
              <a:gd name="connsiteX48" fmla="*/ 3136497 w 6857455"/>
              <a:gd name="connsiteY48" fmla="*/ 237663 h 874716"/>
              <a:gd name="connsiteX49" fmla="*/ 3119733 w 6857455"/>
              <a:gd name="connsiteY49" fmla="*/ 222233 h 874716"/>
              <a:gd name="connsiteX50" fmla="*/ 3045436 w 6857455"/>
              <a:gd name="connsiteY50" fmla="*/ 131742 h 874716"/>
              <a:gd name="connsiteX51" fmla="*/ 3037054 w 6857455"/>
              <a:gd name="connsiteY51" fmla="*/ 124121 h 874716"/>
              <a:gd name="connsiteX52" fmla="*/ 2936466 w 6857455"/>
              <a:gd name="connsiteY52" fmla="*/ 82400 h 874716"/>
              <a:gd name="connsiteX53" fmla="*/ 2901031 w 6857455"/>
              <a:gd name="connsiteY53" fmla="*/ 59731 h 874716"/>
              <a:gd name="connsiteX54" fmla="*/ 2828259 w 6857455"/>
              <a:gd name="connsiteY54" fmla="*/ 3149 h 874716"/>
              <a:gd name="connsiteX55" fmla="*/ 2799492 w 6857455"/>
              <a:gd name="connsiteY55" fmla="*/ 1245 h 874716"/>
              <a:gd name="connsiteX56" fmla="*/ 2693570 w 6857455"/>
              <a:gd name="connsiteY56" fmla="*/ 35154 h 874716"/>
              <a:gd name="connsiteX57" fmla="*/ 2639847 w 6857455"/>
              <a:gd name="connsiteY57" fmla="*/ 73448 h 874716"/>
              <a:gd name="connsiteX58" fmla="*/ 2621178 w 6857455"/>
              <a:gd name="connsiteY58" fmla="*/ 88688 h 874716"/>
              <a:gd name="connsiteX59" fmla="*/ 2489348 w 6857455"/>
              <a:gd name="connsiteY59" fmla="*/ 72304 h 874716"/>
              <a:gd name="connsiteX60" fmla="*/ 2452580 w 6857455"/>
              <a:gd name="connsiteY60" fmla="*/ 68683 h 874716"/>
              <a:gd name="connsiteX61" fmla="*/ 2326464 w 6857455"/>
              <a:gd name="connsiteY61" fmla="*/ 50395 h 874716"/>
              <a:gd name="connsiteX62" fmla="*/ 2300365 w 6857455"/>
              <a:gd name="connsiteY62" fmla="*/ 54777 h 874716"/>
              <a:gd name="connsiteX63" fmla="*/ 2130434 w 6857455"/>
              <a:gd name="connsiteY63" fmla="*/ 58397 h 874716"/>
              <a:gd name="connsiteX64" fmla="*/ 2118621 w 6857455"/>
              <a:gd name="connsiteY64" fmla="*/ 47919 h 874716"/>
              <a:gd name="connsiteX65" fmla="*/ 2057659 w 6857455"/>
              <a:gd name="connsiteY65" fmla="*/ 16866 h 874716"/>
              <a:gd name="connsiteX66" fmla="*/ 1976314 w 6857455"/>
              <a:gd name="connsiteY66" fmla="*/ 8865 h 874716"/>
              <a:gd name="connsiteX67" fmla="*/ 1961454 w 6857455"/>
              <a:gd name="connsiteY67" fmla="*/ 11724 h 874716"/>
              <a:gd name="connsiteX68" fmla="*/ 1906588 w 6857455"/>
              <a:gd name="connsiteY68" fmla="*/ 30964 h 874716"/>
              <a:gd name="connsiteX69" fmla="*/ 1783330 w 6857455"/>
              <a:gd name="connsiteY69" fmla="*/ 48871 h 874716"/>
              <a:gd name="connsiteX70" fmla="*/ 1759327 w 6857455"/>
              <a:gd name="connsiteY70" fmla="*/ 55349 h 874716"/>
              <a:gd name="connsiteX71" fmla="*/ 1716082 w 6857455"/>
              <a:gd name="connsiteY71" fmla="*/ 65445 h 874716"/>
              <a:gd name="connsiteX72" fmla="*/ 1598920 w 6857455"/>
              <a:gd name="connsiteY72" fmla="*/ 72114 h 874716"/>
              <a:gd name="connsiteX73" fmla="*/ 1542150 w 6857455"/>
              <a:gd name="connsiteY73" fmla="*/ 62207 h 874716"/>
              <a:gd name="connsiteX74" fmla="*/ 1516813 w 6857455"/>
              <a:gd name="connsiteY74" fmla="*/ 62779 h 874716"/>
              <a:gd name="connsiteX75" fmla="*/ 1432228 w 6857455"/>
              <a:gd name="connsiteY75" fmla="*/ 88116 h 874716"/>
              <a:gd name="connsiteX76" fmla="*/ 1224765 w 6857455"/>
              <a:gd name="connsiteY76" fmla="*/ 71924 h 874716"/>
              <a:gd name="connsiteX77" fmla="*/ 1159231 w 6857455"/>
              <a:gd name="connsiteY77" fmla="*/ 58207 h 874716"/>
              <a:gd name="connsiteX78" fmla="*/ 1124370 w 6857455"/>
              <a:gd name="connsiteY78" fmla="*/ 56301 h 874716"/>
              <a:gd name="connsiteX79" fmla="*/ 1075600 w 6857455"/>
              <a:gd name="connsiteY79" fmla="*/ 75542 h 874716"/>
              <a:gd name="connsiteX80" fmla="*/ 986633 w 6857455"/>
              <a:gd name="connsiteY80" fmla="*/ 79162 h 874716"/>
              <a:gd name="connsiteX81" fmla="*/ 861089 w 6857455"/>
              <a:gd name="connsiteY81" fmla="*/ 76304 h 874716"/>
              <a:gd name="connsiteX82" fmla="*/ 759168 w 6857455"/>
              <a:gd name="connsiteY82" fmla="*/ 104689 h 874716"/>
              <a:gd name="connsiteX83" fmla="*/ 723735 w 6857455"/>
              <a:gd name="connsiteY83" fmla="*/ 140696 h 874716"/>
              <a:gd name="connsiteX84" fmla="*/ 647532 w 6857455"/>
              <a:gd name="connsiteY84" fmla="*/ 147934 h 874716"/>
              <a:gd name="connsiteX85" fmla="*/ 552659 w 6857455"/>
              <a:gd name="connsiteY85" fmla="*/ 95926 h 874716"/>
              <a:gd name="connsiteX86" fmla="*/ 541800 w 6857455"/>
              <a:gd name="connsiteY86" fmla="*/ 97640 h 874716"/>
              <a:gd name="connsiteX87" fmla="*/ 375107 w 6857455"/>
              <a:gd name="connsiteY87" fmla="*/ 123169 h 874716"/>
              <a:gd name="connsiteX88" fmla="*/ 273567 w 6857455"/>
              <a:gd name="connsiteY88" fmla="*/ 145458 h 874716"/>
              <a:gd name="connsiteX89" fmla="*/ 264043 w 6857455"/>
              <a:gd name="connsiteY89" fmla="*/ 154792 h 874716"/>
              <a:gd name="connsiteX90" fmla="*/ 169360 w 6857455"/>
              <a:gd name="connsiteY90" fmla="*/ 177273 h 874716"/>
              <a:gd name="connsiteX91" fmla="*/ 89347 w 6857455"/>
              <a:gd name="connsiteY91" fmla="*/ 157460 h 874716"/>
              <a:gd name="connsiteX92" fmla="*/ 34291 w 6857455"/>
              <a:gd name="connsiteY92" fmla="*/ 145268 h 874716"/>
              <a:gd name="connsiteX93" fmla="*/ 0 w 6857455"/>
              <a:gd name="connsiteY93" fmla="*/ 142056 h 874716"/>
              <a:gd name="connsiteX94" fmla="*/ 0 w 6857455"/>
              <a:gd name="connsiteY94" fmla="*/ 849556 h 874716"/>
              <a:gd name="connsiteX95" fmla="*/ 60652 w 6857455"/>
              <a:gd name="connsiteY95" fmla="*/ 844783 h 874716"/>
              <a:gd name="connsiteX96" fmla="*/ 119068 w 6857455"/>
              <a:gd name="connsiteY96" fmla="*/ 827281 h 874716"/>
              <a:gd name="connsiteX97" fmla="*/ 171840 w 6857455"/>
              <a:gd name="connsiteY97" fmla="*/ 804420 h 874716"/>
              <a:gd name="connsiteX98" fmla="*/ 274329 w 6857455"/>
              <a:gd name="connsiteY98" fmla="*/ 794324 h 874716"/>
              <a:gd name="connsiteX99" fmla="*/ 306715 w 6857455"/>
              <a:gd name="connsiteY99" fmla="*/ 788798 h 874716"/>
              <a:gd name="connsiteX100" fmla="*/ 393967 w 6857455"/>
              <a:gd name="connsiteY100" fmla="*/ 765937 h 874716"/>
              <a:gd name="connsiteX101" fmla="*/ 493793 w 6857455"/>
              <a:gd name="connsiteY101" fmla="*/ 725549 h 874716"/>
              <a:gd name="connsiteX102" fmla="*/ 546373 w 6857455"/>
              <a:gd name="connsiteY102" fmla="*/ 740600 h 874716"/>
              <a:gd name="connsiteX103" fmla="*/ 730211 w 6857455"/>
              <a:gd name="connsiteY103" fmla="*/ 698116 h 874716"/>
              <a:gd name="connsiteX104" fmla="*/ 784889 w 6857455"/>
              <a:gd name="connsiteY104" fmla="*/ 676018 h 874716"/>
              <a:gd name="connsiteX105" fmla="*/ 800509 w 6857455"/>
              <a:gd name="connsiteY105" fmla="*/ 661349 h 874716"/>
              <a:gd name="connsiteX106" fmla="*/ 857661 w 6857455"/>
              <a:gd name="connsiteY106" fmla="*/ 626868 h 874716"/>
              <a:gd name="connsiteX107" fmla="*/ 949102 w 6857455"/>
              <a:gd name="connsiteY107" fmla="*/ 614676 h 874716"/>
              <a:gd name="connsiteX108" fmla="*/ 960342 w 6857455"/>
              <a:gd name="connsiteY108" fmla="*/ 607435 h 874716"/>
              <a:gd name="connsiteX109" fmla="*/ 977109 w 6857455"/>
              <a:gd name="connsiteY109" fmla="*/ 595815 h 874716"/>
              <a:gd name="connsiteX110" fmla="*/ 1071218 w 6857455"/>
              <a:gd name="connsiteY110" fmla="*/ 575240 h 874716"/>
              <a:gd name="connsiteX111" fmla="*/ 1091983 w 6857455"/>
              <a:gd name="connsiteY111" fmla="*/ 568764 h 874716"/>
              <a:gd name="connsiteX112" fmla="*/ 1109321 w 6857455"/>
              <a:gd name="connsiteY112" fmla="*/ 557904 h 874716"/>
              <a:gd name="connsiteX113" fmla="*/ 1162279 w 6857455"/>
              <a:gd name="connsiteY113" fmla="*/ 532949 h 874716"/>
              <a:gd name="connsiteX114" fmla="*/ 1206097 w 6857455"/>
              <a:gd name="connsiteY114" fmla="*/ 532187 h 874716"/>
              <a:gd name="connsiteX115" fmla="*/ 1266867 w 6857455"/>
              <a:gd name="connsiteY115" fmla="*/ 518088 h 874716"/>
              <a:gd name="connsiteX116" fmla="*/ 1380219 w 6857455"/>
              <a:gd name="connsiteY116" fmla="*/ 504182 h 874716"/>
              <a:gd name="connsiteX117" fmla="*/ 1403461 w 6857455"/>
              <a:gd name="connsiteY117" fmla="*/ 496180 h 874716"/>
              <a:gd name="connsiteX118" fmla="*/ 1544054 w 6857455"/>
              <a:gd name="connsiteY118" fmla="*/ 458268 h 874716"/>
              <a:gd name="connsiteX119" fmla="*/ 1656644 w 6857455"/>
              <a:gd name="connsiteY119" fmla="*/ 459032 h 874716"/>
              <a:gd name="connsiteX120" fmla="*/ 1665406 w 6857455"/>
              <a:gd name="connsiteY120" fmla="*/ 460747 h 874716"/>
              <a:gd name="connsiteX121" fmla="*/ 1708461 w 6857455"/>
              <a:gd name="connsiteY121" fmla="*/ 473318 h 874716"/>
              <a:gd name="connsiteX122" fmla="*/ 1775140 w 6857455"/>
              <a:gd name="connsiteY122" fmla="*/ 469891 h 874716"/>
              <a:gd name="connsiteX123" fmla="*/ 1821051 w 6857455"/>
              <a:gd name="connsiteY123" fmla="*/ 452554 h 874716"/>
              <a:gd name="connsiteX124" fmla="*/ 1878203 w 6857455"/>
              <a:gd name="connsiteY124" fmla="*/ 451792 h 874716"/>
              <a:gd name="connsiteX125" fmla="*/ 1943547 w 6857455"/>
              <a:gd name="connsiteY125" fmla="*/ 462651 h 874716"/>
              <a:gd name="connsiteX126" fmla="*/ 1972884 w 6857455"/>
              <a:gd name="connsiteY126" fmla="*/ 464937 h 874716"/>
              <a:gd name="connsiteX127" fmla="*/ 2053469 w 6857455"/>
              <a:gd name="connsiteY127" fmla="*/ 487417 h 874716"/>
              <a:gd name="connsiteX128" fmla="*/ 2101477 w 6857455"/>
              <a:gd name="connsiteY128" fmla="*/ 481893 h 874716"/>
              <a:gd name="connsiteX129" fmla="*/ 2148722 w 6857455"/>
              <a:gd name="connsiteY129" fmla="*/ 467033 h 874716"/>
              <a:gd name="connsiteX130" fmla="*/ 2179011 w 6857455"/>
              <a:gd name="connsiteY130" fmla="*/ 452744 h 874716"/>
              <a:gd name="connsiteX131" fmla="*/ 2240165 w 6857455"/>
              <a:gd name="connsiteY131" fmla="*/ 442648 h 874716"/>
              <a:gd name="connsiteX132" fmla="*/ 2251404 w 6857455"/>
              <a:gd name="connsiteY132" fmla="*/ 444172 h 874716"/>
              <a:gd name="connsiteX133" fmla="*/ 2433912 w 6857455"/>
              <a:gd name="connsiteY133" fmla="*/ 456746 h 874716"/>
              <a:gd name="connsiteX134" fmla="*/ 2506302 w 6857455"/>
              <a:gd name="connsiteY134" fmla="*/ 476939 h 874716"/>
              <a:gd name="connsiteX135" fmla="*/ 2521735 w 6857455"/>
              <a:gd name="connsiteY135" fmla="*/ 479415 h 874716"/>
              <a:gd name="connsiteX136" fmla="*/ 2675854 w 6857455"/>
              <a:gd name="connsiteY136" fmla="*/ 502086 h 874716"/>
              <a:gd name="connsiteX137" fmla="*/ 2692998 w 6857455"/>
              <a:gd name="connsiteY137" fmla="*/ 503038 h 874716"/>
              <a:gd name="connsiteX138" fmla="*/ 2740816 w 6857455"/>
              <a:gd name="connsiteY138" fmla="*/ 499037 h 874716"/>
              <a:gd name="connsiteX139" fmla="*/ 2853596 w 6857455"/>
              <a:gd name="connsiteY139" fmla="*/ 540187 h 874716"/>
              <a:gd name="connsiteX140" fmla="*/ 2966565 w 6857455"/>
              <a:gd name="connsiteY140" fmla="*/ 554286 h 874716"/>
              <a:gd name="connsiteX141" fmla="*/ 3028671 w 6857455"/>
              <a:gd name="connsiteY141" fmla="*/ 554094 h 874716"/>
              <a:gd name="connsiteX142" fmla="*/ 3073059 w 6857455"/>
              <a:gd name="connsiteY142" fmla="*/ 564192 h 874716"/>
              <a:gd name="connsiteX143" fmla="*/ 3182219 w 6857455"/>
              <a:gd name="connsiteY143" fmla="*/ 594862 h 874716"/>
              <a:gd name="connsiteX144" fmla="*/ 3233656 w 6857455"/>
              <a:gd name="connsiteY144" fmla="*/ 599625 h 874716"/>
              <a:gd name="connsiteX145" fmla="*/ 3288332 w 6857455"/>
              <a:gd name="connsiteY145" fmla="*/ 609914 h 874716"/>
              <a:gd name="connsiteX146" fmla="*/ 3423591 w 6857455"/>
              <a:gd name="connsiteY146" fmla="*/ 656015 h 874716"/>
              <a:gd name="connsiteX147" fmla="*/ 3534084 w 6857455"/>
              <a:gd name="connsiteY147" fmla="*/ 653349 h 874716"/>
              <a:gd name="connsiteX148" fmla="*/ 3604571 w 6857455"/>
              <a:gd name="connsiteY148" fmla="*/ 653918 h 874716"/>
              <a:gd name="connsiteX149" fmla="*/ 3688586 w 6857455"/>
              <a:gd name="connsiteY149" fmla="*/ 669160 h 874716"/>
              <a:gd name="connsiteX150" fmla="*/ 3757358 w 6857455"/>
              <a:gd name="connsiteY150" fmla="*/ 691450 h 874716"/>
              <a:gd name="connsiteX151" fmla="*/ 3852421 w 6857455"/>
              <a:gd name="connsiteY151" fmla="*/ 709167 h 874716"/>
              <a:gd name="connsiteX152" fmla="*/ 3947104 w 6857455"/>
              <a:gd name="connsiteY152" fmla="*/ 743267 h 874716"/>
              <a:gd name="connsiteX153" fmla="*/ 4013208 w 6857455"/>
              <a:gd name="connsiteY153" fmla="*/ 769367 h 874716"/>
              <a:gd name="connsiteX154" fmla="*/ 4105222 w 6857455"/>
              <a:gd name="connsiteY154" fmla="*/ 792418 h 874716"/>
              <a:gd name="connsiteX155" fmla="*/ 4246006 w 6857455"/>
              <a:gd name="connsiteY155" fmla="*/ 808610 h 874716"/>
              <a:gd name="connsiteX156" fmla="*/ 4310779 w 6857455"/>
              <a:gd name="connsiteY156" fmla="*/ 810326 h 874716"/>
              <a:gd name="connsiteX157" fmla="*/ 4413272 w 6857455"/>
              <a:gd name="connsiteY157" fmla="*/ 848235 h 874716"/>
              <a:gd name="connsiteX158" fmla="*/ 4457087 w 6857455"/>
              <a:gd name="connsiteY158" fmla="*/ 866524 h 874716"/>
              <a:gd name="connsiteX159" fmla="*/ 4496523 w 6857455"/>
              <a:gd name="connsiteY159" fmla="*/ 851284 h 874716"/>
              <a:gd name="connsiteX160" fmla="*/ 4522050 w 6857455"/>
              <a:gd name="connsiteY160" fmla="*/ 833757 h 874716"/>
              <a:gd name="connsiteX161" fmla="*/ 4602824 w 6857455"/>
              <a:gd name="connsiteY161" fmla="*/ 848618 h 874716"/>
              <a:gd name="connsiteX162" fmla="*/ 4688553 w 6857455"/>
              <a:gd name="connsiteY162" fmla="*/ 864238 h 874716"/>
              <a:gd name="connsiteX163" fmla="*/ 4749895 w 6857455"/>
              <a:gd name="connsiteY163" fmla="*/ 874716 h 874716"/>
              <a:gd name="connsiteX164" fmla="*/ 4826480 w 6857455"/>
              <a:gd name="connsiteY164" fmla="*/ 866334 h 874716"/>
              <a:gd name="connsiteX165" fmla="*/ 4886870 w 6857455"/>
              <a:gd name="connsiteY165" fmla="*/ 862906 h 874716"/>
              <a:gd name="connsiteX166" fmla="*/ 4935639 w 6857455"/>
              <a:gd name="connsiteY166" fmla="*/ 853190 h 874716"/>
              <a:gd name="connsiteX167" fmla="*/ 4952784 w 6857455"/>
              <a:gd name="connsiteY167" fmla="*/ 847473 h 874716"/>
              <a:gd name="connsiteX168" fmla="*/ 5088617 w 6857455"/>
              <a:gd name="connsiteY168" fmla="*/ 802896 h 874716"/>
              <a:gd name="connsiteX169" fmla="*/ 5233781 w 6857455"/>
              <a:gd name="connsiteY169" fmla="*/ 767271 h 874716"/>
              <a:gd name="connsiteX170" fmla="*/ 5327893 w 6857455"/>
              <a:gd name="connsiteY170" fmla="*/ 789752 h 874716"/>
              <a:gd name="connsiteX171" fmla="*/ 5362946 w 6857455"/>
              <a:gd name="connsiteY171" fmla="*/ 789370 h 874716"/>
              <a:gd name="connsiteX172" fmla="*/ 5524115 w 6857455"/>
              <a:gd name="connsiteY172" fmla="*/ 794514 h 874716"/>
              <a:gd name="connsiteX173" fmla="*/ 5552500 w 6857455"/>
              <a:gd name="connsiteY173" fmla="*/ 800038 h 874716"/>
              <a:gd name="connsiteX174" fmla="*/ 5705857 w 6857455"/>
              <a:gd name="connsiteY174" fmla="*/ 777367 h 874716"/>
              <a:gd name="connsiteX175" fmla="*/ 5761485 w 6857455"/>
              <a:gd name="connsiteY175" fmla="*/ 773557 h 874716"/>
              <a:gd name="connsiteX176" fmla="*/ 5812731 w 6857455"/>
              <a:gd name="connsiteY176" fmla="*/ 767271 h 874716"/>
              <a:gd name="connsiteX177" fmla="*/ 5884361 w 6857455"/>
              <a:gd name="connsiteY177" fmla="*/ 765747 h 874716"/>
              <a:gd name="connsiteX178" fmla="*/ 5958660 w 6857455"/>
              <a:gd name="connsiteY178" fmla="*/ 768605 h 874716"/>
              <a:gd name="connsiteX179" fmla="*/ 6041528 w 6857455"/>
              <a:gd name="connsiteY179" fmla="*/ 768033 h 874716"/>
              <a:gd name="connsiteX180" fmla="*/ 6074297 w 6857455"/>
              <a:gd name="connsiteY180" fmla="*/ 763081 h 874716"/>
              <a:gd name="connsiteX181" fmla="*/ 6162880 w 6857455"/>
              <a:gd name="connsiteY181" fmla="*/ 766509 h 874716"/>
              <a:gd name="connsiteX182" fmla="*/ 6209364 w 6857455"/>
              <a:gd name="connsiteY182" fmla="*/ 760795 h 874716"/>
              <a:gd name="connsiteX183" fmla="*/ 6285948 w 6857455"/>
              <a:gd name="connsiteY183" fmla="*/ 759651 h 874716"/>
              <a:gd name="connsiteX184" fmla="*/ 6310905 w 6857455"/>
              <a:gd name="connsiteY184" fmla="*/ 758316 h 874716"/>
              <a:gd name="connsiteX185" fmla="*/ 6333194 w 6857455"/>
              <a:gd name="connsiteY185" fmla="*/ 757554 h 874716"/>
              <a:gd name="connsiteX186" fmla="*/ 6409586 w 6857455"/>
              <a:gd name="connsiteY186" fmla="*/ 773177 h 874716"/>
              <a:gd name="connsiteX187" fmla="*/ 6477407 w 6857455"/>
              <a:gd name="connsiteY187" fmla="*/ 774129 h 874716"/>
              <a:gd name="connsiteX188" fmla="*/ 6596283 w 6857455"/>
              <a:gd name="connsiteY188" fmla="*/ 786703 h 874716"/>
              <a:gd name="connsiteX189" fmla="*/ 6622573 w 6857455"/>
              <a:gd name="connsiteY189" fmla="*/ 782321 h 874716"/>
              <a:gd name="connsiteX190" fmla="*/ 6704872 w 6857455"/>
              <a:gd name="connsiteY190" fmla="*/ 780607 h 874716"/>
              <a:gd name="connsiteX191" fmla="*/ 6751738 w 6857455"/>
              <a:gd name="connsiteY191" fmla="*/ 779273 h 874716"/>
              <a:gd name="connsiteX192" fmla="*/ 6809650 w 6857455"/>
              <a:gd name="connsiteY192" fmla="*/ 788417 h 874716"/>
              <a:gd name="connsiteX193" fmla="*/ 6832976 w 6857455"/>
              <a:gd name="connsiteY193" fmla="*/ 800428 h 87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6857455" h="874716">
                <a:moveTo>
                  <a:pt x="6857455" y="804643"/>
                </a:moveTo>
                <a:lnTo>
                  <a:pt x="6857455" y="562246"/>
                </a:lnTo>
                <a:lnTo>
                  <a:pt x="6829178" y="551284"/>
                </a:lnTo>
                <a:cubicBezTo>
                  <a:pt x="6805745" y="539044"/>
                  <a:pt x="6784885" y="521708"/>
                  <a:pt x="6766024" y="500372"/>
                </a:cubicBezTo>
                <a:cubicBezTo>
                  <a:pt x="6755166" y="488179"/>
                  <a:pt x="6746784" y="486845"/>
                  <a:pt x="6734971" y="500944"/>
                </a:cubicBezTo>
                <a:cubicBezTo>
                  <a:pt x="6721257" y="517326"/>
                  <a:pt x="6701634" y="510850"/>
                  <a:pt x="6683915" y="507040"/>
                </a:cubicBezTo>
                <a:cubicBezTo>
                  <a:pt x="6665629" y="503230"/>
                  <a:pt x="6647148" y="499228"/>
                  <a:pt x="6628860" y="495418"/>
                </a:cubicBezTo>
                <a:cubicBezTo>
                  <a:pt x="6615335" y="492752"/>
                  <a:pt x="6601999" y="490466"/>
                  <a:pt x="6588662" y="487227"/>
                </a:cubicBezTo>
                <a:cubicBezTo>
                  <a:pt x="6547133" y="477129"/>
                  <a:pt x="6509794" y="480177"/>
                  <a:pt x="6476074" y="511230"/>
                </a:cubicBezTo>
                <a:cubicBezTo>
                  <a:pt x="6450356" y="535043"/>
                  <a:pt x="6417399" y="542093"/>
                  <a:pt x="6382345" y="534853"/>
                </a:cubicBezTo>
                <a:cubicBezTo>
                  <a:pt x="6377963" y="533901"/>
                  <a:pt x="6372439" y="530091"/>
                  <a:pt x="6369391" y="531615"/>
                </a:cubicBezTo>
                <a:cubicBezTo>
                  <a:pt x="6323479" y="553904"/>
                  <a:pt x="6287092" y="514658"/>
                  <a:pt x="6244799" y="512182"/>
                </a:cubicBezTo>
                <a:cubicBezTo>
                  <a:pt x="6226130" y="511040"/>
                  <a:pt x="6207079" y="496942"/>
                  <a:pt x="6190315" y="485703"/>
                </a:cubicBezTo>
                <a:cubicBezTo>
                  <a:pt x="6167262" y="470271"/>
                  <a:pt x="6146687" y="455412"/>
                  <a:pt x="6115446" y="462270"/>
                </a:cubicBezTo>
                <a:cubicBezTo>
                  <a:pt x="6084203" y="469319"/>
                  <a:pt x="6055627" y="456364"/>
                  <a:pt x="6032194" y="434266"/>
                </a:cubicBezTo>
                <a:cubicBezTo>
                  <a:pt x="6014287" y="417501"/>
                  <a:pt x="5994665" y="415977"/>
                  <a:pt x="5971042" y="420738"/>
                </a:cubicBezTo>
                <a:cubicBezTo>
                  <a:pt x="5941513" y="426645"/>
                  <a:pt x="5910842" y="427027"/>
                  <a:pt x="5880933" y="430646"/>
                </a:cubicBezTo>
                <a:cubicBezTo>
                  <a:pt x="5874454" y="431408"/>
                  <a:pt x="5866265" y="434076"/>
                  <a:pt x="5862452" y="438648"/>
                </a:cubicBezTo>
                <a:cubicBezTo>
                  <a:pt x="5815779" y="495418"/>
                  <a:pt x="5750055" y="495990"/>
                  <a:pt x="5685283" y="498658"/>
                </a:cubicBezTo>
                <a:cubicBezTo>
                  <a:pt x="5646039" y="500372"/>
                  <a:pt x="5606604" y="500372"/>
                  <a:pt x="5567169" y="499420"/>
                </a:cubicBezTo>
                <a:cubicBezTo>
                  <a:pt x="5553832" y="499228"/>
                  <a:pt x="5539736" y="496180"/>
                  <a:pt x="5527923" y="490466"/>
                </a:cubicBezTo>
                <a:cubicBezTo>
                  <a:pt x="5503348" y="478463"/>
                  <a:pt x="5480680" y="462843"/>
                  <a:pt x="5456292" y="450650"/>
                </a:cubicBezTo>
                <a:cubicBezTo>
                  <a:pt x="5447151" y="445886"/>
                  <a:pt x="5435338" y="445696"/>
                  <a:pt x="5424670" y="444934"/>
                </a:cubicBezTo>
                <a:cubicBezTo>
                  <a:pt x="5405809" y="443410"/>
                  <a:pt x="5384854" y="447982"/>
                  <a:pt x="5368662" y="441124"/>
                </a:cubicBezTo>
                <a:cubicBezTo>
                  <a:pt x="5326559" y="423407"/>
                  <a:pt x="5287123" y="427407"/>
                  <a:pt x="5247118" y="444934"/>
                </a:cubicBezTo>
                <a:cubicBezTo>
                  <a:pt x="5191108" y="469509"/>
                  <a:pt x="5138148" y="467605"/>
                  <a:pt x="5088617" y="428742"/>
                </a:cubicBezTo>
                <a:cubicBezTo>
                  <a:pt x="5066328" y="411215"/>
                  <a:pt x="5044609" y="419596"/>
                  <a:pt x="5025750" y="433694"/>
                </a:cubicBezTo>
                <a:cubicBezTo>
                  <a:pt x="5004032" y="450078"/>
                  <a:pt x="4982885" y="454268"/>
                  <a:pt x="4957930" y="442268"/>
                </a:cubicBezTo>
                <a:cubicBezTo>
                  <a:pt x="4952404" y="439600"/>
                  <a:pt x="4944594" y="440933"/>
                  <a:pt x="4938116" y="441886"/>
                </a:cubicBezTo>
                <a:cubicBezTo>
                  <a:pt x="4901158" y="446648"/>
                  <a:pt x="4864009" y="454650"/>
                  <a:pt x="4833910" y="421693"/>
                </a:cubicBezTo>
                <a:cubicBezTo>
                  <a:pt x="4828004" y="415214"/>
                  <a:pt x="4818097" y="412549"/>
                  <a:pt x="4810095" y="408167"/>
                </a:cubicBezTo>
                <a:cubicBezTo>
                  <a:pt x="4776566" y="390258"/>
                  <a:pt x="4777900" y="391974"/>
                  <a:pt x="4747991" y="413691"/>
                </a:cubicBezTo>
                <a:cubicBezTo>
                  <a:pt x="4732369" y="425121"/>
                  <a:pt x="4710842" y="436742"/>
                  <a:pt x="4692745" y="435790"/>
                </a:cubicBezTo>
                <a:cubicBezTo>
                  <a:pt x="4583584" y="430075"/>
                  <a:pt x="4479758" y="457508"/>
                  <a:pt x="4375933" y="483417"/>
                </a:cubicBezTo>
                <a:cubicBezTo>
                  <a:pt x="4311923" y="499420"/>
                  <a:pt x="4249436" y="500372"/>
                  <a:pt x="4185426" y="484179"/>
                </a:cubicBezTo>
                <a:cubicBezTo>
                  <a:pt x="4139133" y="472367"/>
                  <a:pt x="4095315" y="491800"/>
                  <a:pt x="4052072" y="505134"/>
                </a:cubicBezTo>
                <a:cubicBezTo>
                  <a:pt x="4043117" y="507799"/>
                  <a:pt x="4034735" y="518278"/>
                  <a:pt x="4029973" y="527233"/>
                </a:cubicBezTo>
                <a:cubicBezTo>
                  <a:pt x="4012826" y="558858"/>
                  <a:pt x="3984441" y="563810"/>
                  <a:pt x="3948626" y="550666"/>
                </a:cubicBezTo>
                <a:cubicBezTo>
                  <a:pt x="3920241" y="540377"/>
                  <a:pt x="3894332" y="526661"/>
                  <a:pt x="3871280" y="502275"/>
                </a:cubicBezTo>
                <a:cubicBezTo>
                  <a:pt x="3844229" y="473701"/>
                  <a:pt x="3816224" y="441124"/>
                  <a:pt x="3774312" y="429122"/>
                </a:cubicBezTo>
                <a:cubicBezTo>
                  <a:pt x="3756214" y="423979"/>
                  <a:pt x="3740593" y="423217"/>
                  <a:pt x="3721543" y="428552"/>
                </a:cubicBezTo>
                <a:cubicBezTo>
                  <a:pt x="3684583" y="438837"/>
                  <a:pt x="3647436" y="446078"/>
                  <a:pt x="3612763" y="414263"/>
                </a:cubicBezTo>
                <a:cubicBezTo>
                  <a:pt x="3593712" y="396736"/>
                  <a:pt x="3567994" y="385496"/>
                  <a:pt x="3537323" y="389878"/>
                </a:cubicBezTo>
                <a:cubicBezTo>
                  <a:pt x="3499031" y="395402"/>
                  <a:pt x="3464168" y="381496"/>
                  <a:pt x="3431593" y="360921"/>
                </a:cubicBezTo>
                <a:cubicBezTo>
                  <a:pt x="3419971" y="353491"/>
                  <a:pt x="3405682" y="349301"/>
                  <a:pt x="3392158" y="345681"/>
                </a:cubicBezTo>
                <a:cubicBezTo>
                  <a:pt x="3360915" y="337298"/>
                  <a:pt x="3329480" y="329868"/>
                  <a:pt x="3297856" y="323010"/>
                </a:cubicBezTo>
                <a:cubicBezTo>
                  <a:pt x="3271948" y="317296"/>
                  <a:pt x="3245849" y="313104"/>
                  <a:pt x="3219748" y="308151"/>
                </a:cubicBezTo>
                <a:cubicBezTo>
                  <a:pt x="3191173" y="302817"/>
                  <a:pt x="3168502" y="290433"/>
                  <a:pt x="3156692" y="261668"/>
                </a:cubicBezTo>
                <a:cubicBezTo>
                  <a:pt x="3152882" y="252524"/>
                  <a:pt x="3143737" y="245283"/>
                  <a:pt x="3136497" y="237663"/>
                </a:cubicBezTo>
                <a:cubicBezTo>
                  <a:pt x="3131355" y="232139"/>
                  <a:pt x="3124495" y="227947"/>
                  <a:pt x="3119733" y="222233"/>
                </a:cubicBezTo>
                <a:cubicBezTo>
                  <a:pt x="3094776" y="192132"/>
                  <a:pt x="3070201" y="161843"/>
                  <a:pt x="3045436" y="131742"/>
                </a:cubicBezTo>
                <a:cubicBezTo>
                  <a:pt x="3042958" y="128884"/>
                  <a:pt x="3040292" y="125455"/>
                  <a:pt x="3037054" y="124121"/>
                </a:cubicBezTo>
                <a:cubicBezTo>
                  <a:pt x="3003525" y="110215"/>
                  <a:pt x="2969614" y="97070"/>
                  <a:pt x="2936466" y="82400"/>
                </a:cubicBezTo>
                <a:cubicBezTo>
                  <a:pt x="2923702" y="76686"/>
                  <a:pt x="2910558" y="69637"/>
                  <a:pt x="2901031" y="59731"/>
                </a:cubicBezTo>
                <a:cubicBezTo>
                  <a:pt x="2879314" y="37250"/>
                  <a:pt x="2859502" y="12866"/>
                  <a:pt x="2828259" y="3149"/>
                </a:cubicBezTo>
                <a:cubicBezTo>
                  <a:pt x="2819114" y="293"/>
                  <a:pt x="2808256" y="-1231"/>
                  <a:pt x="2799492" y="1245"/>
                </a:cubicBezTo>
                <a:cubicBezTo>
                  <a:pt x="2763867" y="11532"/>
                  <a:pt x="2729005" y="24296"/>
                  <a:pt x="2693570" y="35154"/>
                </a:cubicBezTo>
                <a:cubicBezTo>
                  <a:pt x="2671092" y="41823"/>
                  <a:pt x="2650707" y="49825"/>
                  <a:pt x="2639847" y="73448"/>
                </a:cubicBezTo>
                <a:cubicBezTo>
                  <a:pt x="2636801" y="80114"/>
                  <a:pt x="2628226" y="87354"/>
                  <a:pt x="2621178" y="88688"/>
                </a:cubicBezTo>
                <a:cubicBezTo>
                  <a:pt x="2575839" y="97260"/>
                  <a:pt x="2531069" y="101451"/>
                  <a:pt x="2489348" y="72304"/>
                </a:cubicBezTo>
                <a:cubicBezTo>
                  <a:pt x="2480585" y="66017"/>
                  <a:pt x="2464201" y="66017"/>
                  <a:pt x="2452580" y="68683"/>
                </a:cubicBezTo>
                <a:cubicBezTo>
                  <a:pt x="2407811" y="78590"/>
                  <a:pt x="2365328" y="82020"/>
                  <a:pt x="2326464" y="50395"/>
                </a:cubicBezTo>
                <a:cubicBezTo>
                  <a:pt x="2321892" y="46585"/>
                  <a:pt x="2307224" y="50015"/>
                  <a:pt x="2300365" y="54777"/>
                </a:cubicBezTo>
                <a:cubicBezTo>
                  <a:pt x="2234259" y="101261"/>
                  <a:pt x="2198064" y="102405"/>
                  <a:pt x="2130434" y="58397"/>
                </a:cubicBezTo>
                <a:cubicBezTo>
                  <a:pt x="2126052" y="55539"/>
                  <a:pt x="2120337" y="52301"/>
                  <a:pt x="2118621" y="47919"/>
                </a:cubicBezTo>
                <a:cubicBezTo>
                  <a:pt x="2107001" y="19914"/>
                  <a:pt x="2082236" y="19152"/>
                  <a:pt x="2057659" y="16866"/>
                </a:cubicBezTo>
                <a:cubicBezTo>
                  <a:pt x="2030608" y="14390"/>
                  <a:pt x="2003555" y="11152"/>
                  <a:pt x="1976314" y="8865"/>
                </a:cubicBezTo>
                <a:cubicBezTo>
                  <a:pt x="1971550" y="8483"/>
                  <a:pt x="1966216" y="10007"/>
                  <a:pt x="1961454" y="11724"/>
                </a:cubicBezTo>
                <a:cubicBezTo>
                  <a:pt x="1943165" y="18010"/>
                  <a:pt x="1925449" y="27154"/>
                  <a:pt x="1906588" y="30964"/>
                </a:cubicBezTo>
                <a:cubicBezTo>
                  <a:pt x="1865821" y="39156"/>
                  <a:pt x="1826385" y="55539"/>
                  <a:pt x="1783330" y="48871"/>
                </a:cubicBezTo>
                <a:cubicBezTo>
                  <a:pt x="1775902" y="47729"/>
                  <a:pt x="1767327" y="53253"/>
                  <a:pt x="1759327" y="55349"/>
                </a:cubicBezTo>
                <a:cubicBezTo>
                  <a:pt x="1744849" y="58969"/>
                  <a:pt x="1730750" y="64111"/>
                  <a:pt x="1716082" y="65445"/>
                </a:cubicBezTo>
                <a:cubicBezTo>
                  <a:pt x="1677218" y="68875"/>
                  <a:pt x="1637975" y="71924"/>
                  <a:pt x="1598920" y="72114"/>
                </a:cubicBezTo>
                <a:cubicBezTo>
                  <a:pt x="1580061" y="72304"/>
                  <a:pt x="1561201" y="65065"/>
                  <a:pt x="1542150" y="62207"/>
                </a:cubicBezTo>
                <a:cubicBezTo>
                  <a:pt x="1533578" y="60873"/>
                  <a:pt x="1519669" y="58587"/>
                  <a:pt x="1516813" y="62779"/>
                </a:cubicBezTo>
                <a:cubicBezTo>
                  <a:pt x="1494714" y="94592"/>
                  <a:pt x="1463661" y="88496"/>
                  <a:pt x="1432228" y="88116"/>
                </a:cubicBezTo>
                <a:cubicBezTo>
                  <a:pt x="1362884" y="87354"/>
                  <a:pt x="1295826" y="60493"/>
                  <a:pt x="1224765" y="71924"/>
                </a:cubicBezTo>
                <a:cubicBezTo>
                  <a:pt x="1204191" y="75162"/>
                  <a:pt x="1181330" y="62397"/>
                  <a:pt x="1159231" y="58207"/>
                </a:cubicBezTo>
                <a:cubicBezTo>
                  <a:pt x="1147801" y="56111"/>
                  <a:pt x="1135228" y="53633"/>
                  <a:pt x="1124370" y="56301"/>
                </a:cubicBezTo>
                <a:cubicBezTo>
                  <a:pt x="1107605" y="60493"/>
                  <a:pt x="1091411" y="68113"/>
                  <a:pt x="1075600" y="75542"/>
                </a:cubicBezTo>
                <a:cubicBezTo>
                  <a:pt x="1046261" y="89258"/>
                  <a:pt x="1016162" y="89258"/>
                  <a:pt x="986633" y="79162"/>
                </a:cubicBezTo>
                <a:cubicBezTo>
                  <a:pt x="944722" y="64873"/>
                  <a:pt x="903193" y="64873"/>
                  <a:pt x="861089" y="76304"/>
                </a:cubicBezTo>
                <a:cubicBezTo>
                  <a:pt x="826990" y="85638"/>
                  <a:pt x="791935" y="92116"/>
                  <a:pt x="759168" y="104689"/>
                </a:cubicBezTo>
                <a:cubicBezTo>
                  <a:pt x="744689" y="110215"/>
                  <a:pt x="732497" y="126597"/>
                  <a:pt x="723735" y="140696"/>
                </a:cubicBezTo>
                <a:cubicBezTo>
                  <a:pt x="706018" y="169271"/>
                  <a:pt x="674013" y="169081"/>
                  <a:pt x="647532" y="147934"/>
                </a:cubicBezTo>
                <a:cubicBezTo>
                  <a:pt x="619717" y="125645"/>
                  <a:pt x="584664" y="112501"/>
                  <a:pt x="552659" y="95926"/>
                </a:cubicBezTo>
                <a:cubicBezTo>
                  <a:pt x="549993" y="94592"/>
                  <a:pt x="545039" y="96116"/>
                  <a:pt x="541800" y="97640"/>
                </a:cubicBezTo>
                <a:cubicBezTo>
                  <a:pt x="488649" y="122407"/>
                  <a:pt x="433593" y="126979"/>
                  <a:pt x="375107" y="123169"/>
                </a:cubicBezTo>
                <a:cubicBezTo>
                  <a:pt x="341960" y="121073"/>
                  <a:pt x="307289" y="137076"/>
                  <a:pt x="273567" y="145458"/>
                </a:cubicBezTo>
                <a:cubicBezTo>
                  <a:pt x="269757" y="146410"/>
                  <a:pt x="266519" y="151174"/>
                  <a:pt x="264043" y="154792"/>
                </a:cubicBezTo>
                <a:cubicBezTo>
                  <a:pt x="240228" y="190800"/>
                  <a:pt x="208223" y="200706"/>
                  <a:pt x="169360" y="177273"/>
                </a:cubicBezTo>
                <a:cubicBezTo>
                  <a:pt x="143643" y="161651"/>
                  <a:pt x="118114" y="158032"/>
                  <a:pt x="89347" y="157460"/>
                </a:cubicBezTo>
                <a:cubicBezTo>
                  <a:pt x="71059" y="157078"/>
                  <a:pt x="52962" y="147934"/>
                  <a:pt x="34291" y="145268"/>
                </a:cubicBezTo>
                <a:lnTo>
                  <a:pt x="0" y="142056"/>
                </a:lnTo>
                <a:lnTo>
                  <a:pt x="0" y="849556"/>
                </a:lnTo>
                <a:lnTo>
                  <a:pt x="60652" y="844783"/>
                </a:lnTo>
                <a:cubicBezTo>
                  <a:pt x="80251" y="839473"/>
                  <a:pt x="99446" y="832043"/>
                  <a:pt x="119068" y="827281"/>
                </a:cubicBezTo>
                <a:cubicBezTo>
                  <a:pt x="137355" y="822899"/>
                  <a:pt x="154501" y="812802"/>
                  <a:pt x="171840" y="804420"/>
                </a:cubicBezTo>
                <a:cubicBezTo>
                  <a:pt x="204985" y="788417"/>
                  <a:pt x="240420" y="798514"/>
                  <a:pt x="274329" y="794324"/>
                </a:cubicBezTo>
                <a:cubicBezTo>
                  <a:pt x="285188" y="792990"/>
                  <a:pt x="296046" y="791466"/>
                  <a:pt x="306715" y="788798"/>
                </a:cubicBezTo>
                <a:cubicBezTo>
                  <a:pt x="335864" y="781749"/>
                  <a:pt x="365583" y="775653"/>
                  <a:pt x="393967" y="765937"/>
                </a:cubicBezTo>
                <a:cubicBezTo>
                  <a:pt x="426165" y="755078"/>
                  <a:pt x="457028" y="740600"/>
                  <a:pt x="493793" y="725549"/>
                </a:cubicBezTo>
                <a:cubicBezTo>
                  <a:pt x="506557" y="729360"/>
                  <a:pt x="526180" y="739648"/>
                  <a:pt x="546373" y="740600"/>
                </a:cubicBezTo>
                <a:cubicBezTo>
                  <a:pt x="611337" y="743838"/>
                  <a:pt x="672107" y="726121"/>
                  <a:pt x="730211" y="698116"/>
                </a:cubicBezTo>
                <a:cubicBezTo>
                  <a:pt x="747927" y="689734"/>
                  <a:pt x="766980" y="684210"/>
                  <a:pt x="784889" y="676018"/>
                </a:cubicBezTo>
                <a:cubicBezTo>
                  <a:pt x="791173" y="673161"/>
                  <a:pt x="799365" y="667065"/>
                  <a:pt x="800509" y="661349"/>
                </a:cubicBezTo>
                <a:cubicBezTo>
                  <a:pt x="807175" y="628201"/>
                  <a:pt x="831942" y="628772"/>
                  <a:pt x="857661" y="626868"/>
                </a:cubicBezTo>
                <a:cubicBezTo>
                  <a:pt x="888332" y="624582"/>
                  <a:pt x="918621" y="619248"/>
                  <a:pt x="949102" y="614676"/>
                </a:cubicBezTo>
                <a:cubicBezTo>
                  <a:pt x="953104" y="614104"/>
                  <a:pt x="956722" y="610104"/>
                  <a:pt x="960342" y="607435"/>
                </a:cubicBezTo>
                <a:cubicBezTo>
                  <a:pt x="965867" y="603435"/>
                  <a:pt x="971011" y="597339"/>
                  <a:pt x="977109" y="595815"/>
                </a:cubicBezTo>
                <a:cubicBezTo>
                  <a:pt x="1008350" y="588385"/>
                  <a:pt x="1039783" y="582099"/>
                  <a:pt x="1071218" y="575240"/>
                </a:cubicBezTo>
                <a:cubicBezTo>
                  <a:pt x="1078266" y="573716"/>
                  <a:pt x="1085505" y="571812"/>
                  <a:pt x="1091983" y="568764"/>
                </a:cubicBezTo>
                <a:cubicBezTo>
                  <a:pt x="1098079" y="565906"/>
                  <a:pt x="1103223" y="560952"/>
                  <a:pt x="1109321" y="557904"/>
                </a:cubicBezTo>
                <a:cubicBezTo>
                  <a:pt x="1125892" y="549714"/>
                  <a:pt x="1142851" y="542093"/>
                  <a:pt x="1162279" y="532949"/>
                </a:cubicBezTo>
                <a:cubicBezTo>
                  <a:pt x="1173138" y="550094"/>
                  <a:pt x="1187810" y="540377"/>
                  <a:pt x="1206097" y="532187"/>
                </a:cubicBezTo>
                <a:cubicBezTo>
                  <a:pt x="1224765" y="523805"/>
                  <a:pt x="1246292" y="521137"/>
                  <a:pt x="1266867" y="518088"/>
                </a:cubicBezTo>
                <a:cubicBezTo>
                  <a:pt x="1304588" y="512564"/>
                  <a:pt x="1342499" y="509134"/>
                  <a:pt x="1380219" y="504182"/>
                </a:cubicBezTo>
                <a:cubicBezTo>
                  <a:pt x="1388221" y="503038"/>
                  <a:pt x="1397365" y="500944"/>
                  <a:pt x="1403461" y="496180"/>
                </a:cubicBezTo>
                <a:cubicBezTo>
                  <a:pt x="1445181" y="464175"/>
                  <a:pt x="1495858" y="455222"/>
                  <a:pt x="1544054" y="458268"/>
                </a:cubicBezTo>
                <a:cubicBezTo>
                  <a:pt x="1581965" y="460557"/>
                  <a:pt x="1619114" y="462270"/>
                  <a:pt x="1656644" y="459032"/>
                </a:cubicBezTo>
                <a:cubicBezTo>
                  <a:pt x="1659502" y="458841"/>
                  <a:pt x="1663312" y="459223"/>
                  <a:pt x="1665406" y="460747"/>
                </a:cubicBezTo>
                <a:cubicBezTo>
                  <a:pt x="1678360" y="470843"/>
                  <a:pt x="1691887" y="471605"/>
                  <a:pt x="1708461" y="473318"/>
                </a:cubicBezTo>
                <a:cubicBezTo>
                  <a:pt x="1731894" y="475797"/>
                  <a:pt x="1753421" y="474081"/>
                  <a:pt x="1775140" y="469891"/>
                </a:cubicBezTo>
                <a:cubicBezTo>
                  <a:pt x="1790952" y="466843"/>
                  <a:pt x="1806953" y="460557"/>
                  <a:pt x="1821051" y="452554"/>
                </a:cubicBezTo>
                <a:cubicBezTo>
                  <a:pt x="1840672" y="441314"/>
                  <a:pt x="1859535" y="436934"/>
                  <a:pt x="1878203" y="451792"/>
                </a:cubicBezTo>
                <a:cubicBezTo>
                  <a:pt x="1898396" y="467605"/>
                  <a:pt x="1921257" y="462081"/>
                  <a:pt x="1943547" y="462651"/>
                </a:cubicBezTo>
                <a:cubicBezTo>
                  <a:pt x="1953262" y="462843"/>
                  <a:pt x="1963550" y="462461"/>
                  <a:pt x="1972884" y="464937"/>
                </a:cubicBezTo>
                <a:cubicBezTo>
                  <a:pt x="1999935" y="471987"/>
                  <a:pt x="2026036" y="482655"/>
                  <a:pt x="2053469" y="487417"/>
                </a:cubicBezTo>
                <a:cubicBezTo>
                  <a:pt x="2068710" y="490084"/>
                  <a:pt x="2085664" y="485321"/>
                  <a:pt x="2101477" y="481893"/>
                </a:cubicBezTo>
                <a:cubicBezTo>
                  <a:pt x="2117479" y="478273"/>
                  <a:pt x="2133290" y="472749"/>
                  <a:pt x="2148722" y="467033"/>
                </a:cubicBezTo>
                <a:cubicBezTo>
                  <a:pt x="2159199" y="463223"/>
                  <a:pt x="2170629" y="459603"/>
                  <a:pt x="2179011" y="452744"/>
                </a:cubicBezTo>
                <a:cubicBezTo>
                  <a:pt x="2198064" y="437124"/>
                  <a:pt x="2217685" y="434455"/>
                  <a:pt x="2240165" y="442648"/>
                </a:cubicBezTo>
                <a:cubicBezTo>
                  <a:pt x="2243593" y="443982"/>
                  <a:pt x="2247594" y="443982"/>
                  <a:pt x="2251404" y="444172"/>
                </a:cubicBezTo>
                <a:cubicBezTo>
                  <a:pt x="2312370" y="448172"/>
                  <a:pt x="2373330" y="450650"/>
                  <a:pt x="2433912" y="456746"/>
                </a:cubicBezTo>
                <a:cubicBezTo>
                  <a:pt x="2458485" y="459223"/>
                  <a:pt x="2482107" y="470081"/>
                  <a:pt x="2506302" y="476939"/>
                </a:cubicBezTo>
                <a:cubicBezTo>
                  <a:pt x="2511256" y="478273"/>
                  <a:pt x="2516783" y="480369"/>
                  <a:pt x="2521735" y="479415"/>
                </a:cubicBezTo>
                <a:cubicBezTo>
                  <a:pt x="2575647" y="469891"/>
                  <a:pt x="2626132" y="483797"/>
                  <a:pt x="2675854" y="502086"/>
                </a:cubicBezTo>
                <a:cubicBezTo>
                  <a:pt x="2680996" y="503992"/>
                  <a:pt x="2687282" y="503419"/>
                  <a:pt x="2692998" y="503038"/>
                </a:cubicBezTo>
                <a:cubicBezTo>
                  <a:pt x="2709003" y="501706"/>
                  <a:pt x="2726337" y="495038"/>
                  <a:pt x="2740816" y="499037"/>
                </a:cubicBezTo>
                <a:cubicBezTo>
                  <a:pt x="2779297" y="510088"/>
                  <a:pt x="2817398" y="523423"/>
                  <a:pt x="2853596" y="540187"/>
                </a:cubicBezTo>
                <a:cubicBezTo>
                  <a:pt x="2890365" y="557142"/>
                  <a:pt x="2924464" y="571430"/>
                  <a:pt x="2966565" y="554286"/>
                </a:cubicBezTo>
                <a:cubicBezTo>
                  <a:pt x="2984472" y="547045"/>
                  <a:pt x="3008095" y="552190"/>
                  <a:pt x="3028671" y="554094"/>
                </a:cubicBezTo>
                <a:cubicBezTo>
                  <a:pt x="3043720" y="555618"/>
                  <a:pt x="3058198" y="564192"/>
                  <a:pt x="3073059" y="564192"/>
                </a:cubicBezTo>
                <a:cubicBezTo>
                  <a:pt x="3112686" y="564192"/>
                  <a:pt x="3147927" y="574288"/>
                  <a:pt x="3182219" y="594862"/>
                </a:cubicBezTo>
                <a:cubicBezTo>
                  <a:pt x="3195557" y="602863"/>
                  <a:pt x="3216322" y="597529"/>
                  <a:pt x="3233656" y="599625"/>
                </a:cubicBezTo>
                <a:cubicBezTo>
                  <a:pt x="3251947" y="602101"/>
                  <a:pt x="3270804" y="604387"/>
                  <a:pt x="3288332" y="609914"/>
                </a:cubicBezTo>
                <a:cubicBezTo>
                  <a:pt x="3333672" y="624392"/>
                  <a:pt x="3378441" y="640774"/>
                  <a:pt x="3423591" y="656015"/>
                </a:cubicBezTo>
                <a:cubicBezTo>
                  <a:pt x="3460738" y="668590"/>
                  <a:pt x="3497317" y="658683"/>
                  <a:pt x="3534084" y="653349"/>
                </a:cubicBezTo>
                <a:cubicBezTo>
                  <a:pt x="3557137" y="649919"/>
                  <a:pt x="3578662" y="641727"/>
                  <a:pt x="3604571" y="653918"/>
                </a:cubicBezTo>
                <a:cubicBezTo>
                  <a:pt x="3629338" y="665541"/>
                  <a:pt x="3660771" y="662873"/>
                  <a:pt x="3688586" y="669160"/>
                </a:cubicBezTo>
                <a:cubicBezTo>
                  <a:pt x="3712020" y="674494"/>
                  <a:pt x="3734687" y="683068"/>
                  <a:pt x="3757358" y="691450"/>
                </a:cubicBezTo>
                <a:cubicBezTo>
                  <a:pt x="3788221" y="702881"/>
                  <a:pt x="3818700" y="714881"/>
                  <a:pt x="3852421" y="709167"/>
                </a:cubicBezTo>
                <a:cubicBezTo>
                  <a:pt x="3890714" y="702689"/>
                  <a:pt x="3917001" y="727073"/>
                  <a:pt x="3947104" y="743267"/>
                </a:cubicBezTo>
                <a:cubicBezTo>
                  <a:pt x="3967869" y="754316"/>
                  <a:pt x="3990538" y="762509"/>
                  <a:pt x="4013208" y="769367"/>
                </a:cubicBezTo>
                <a:cubicBezTo>
                  <a:pt x="4043497" y="778321"/>
                  <a:pt x="4074740" y="783655"/>
                  <a:pt x="4105222" y="792418"/>
                </a:cubicBezTo>
                <a:cubicBezTo>
                  <a:pt x="4151325" y="805561"/>
                  <a:pt x="4198001" y="815850"/>
                  <a:pt x="4246006" y="808610"/>
                </a:cubicBezTo>
                <a:cubicBezTo>
                  <a:pt x="4268105" y="805372"/>
                  <a:pt x="4288682" y="805561"/>
                  <a:pt x="4310779" y="810326"/>
                </a:cubicBezTo>
                <a:cubicBezTo>
                  <a:pt x="4346974" y="818136"/>
                  <a:pt x="4384123" y="819089"/>
                  <a:pt x="4413272" y="848235"/>
                </a:cubicBezTo>
                <a:cubicBezTo>
                  <a:pt x="4423558" y="858524"/>
                  <a:pt x="4442037" y="861190"/>
                  <a:pt x="4457087" y="866524"/>
                </a:cubicBezTo>
                <a:cubicBezTo>
                  <a:pt x="4474424" y="872812"/>
                  <a:pt x="4487186" y="869572"/>
                  <a:pt x="4496523" y="851284"/>
                </a:cubicBezTo>
                <a:cubicBezTo>
                  <a:pt x="4500713" y="843093"/>
                  <a:pt x="4512715" y="835091"/>
                  <a:pt x="4522050" y="833757"/>
                </a:cubicBezTo>
                <a:cubicBezTo>
                  <a:pt x="4550055" y="829757"/>
                  <a:pt x="4575773" y="835663"/>
                  <a:pt x="4602824" y="848618"/>
                </a:cubicBezTo>
                <a:cubicBezTo>
                  <a:pt x="4628161" y="860810"/>
                  <a:pt x="4659786" y="859476"/>
                  <a:pt x="4688553" y="864238"/>
                </a:cubicBezTo>
                <a:cubicBezTo>
                  <a:pt x="4708936" y="867668"/>
                  <a:pt x="4729321" y="874716"/>
                  <a:pt x="4749895" y="874716"/>
                </a:cubicBezTo>
                <a:cubicBezTo>
                  <a:pt x="4775424" y="874716"/>
                  <a:pt x="4800761" y="868620"/>
                  <a:pt x="4826480" y="866334"/>
                </a:cubicBezTo>
                <a:cubicBezTo>
                  <a:pt x="4846482" y="864430"/>
                  <a:pt x="4866867" y="865192"/>
                  <a:pt x="4886870" y="862906"/>
                </a:cubicBezTo>
                <a:cubicBezTo>
                  <a:pt x="4903254" y="861190"/>
                  <a:pt x="4919447" y="856810"/>
                  <a:pt x="4935639" y="853190"/>
                </a:cubicBezTo>
                <a:cubicBezTo>
                  <a:pt x="4941546" y="851856"/>
                  <a:pt x="4947452" y="846711"/>
                  <a:pt x="4952784" y="847473"/>
                </a:cubicBezTo>
                <a:cubicBezTo>
                  <a:pt x="5005745" y="855666"/>
                  <a:pt x="5043847" y="819089"/>
                  <a:pt x="5088617" y="802896"/>
                </a:cubicBezTo>
                <a:cubicBezTo>
                  <a:pt x="5135672" y="785749"/>
                  <a:pt x="5181204" y="759461"/>
                  <a:pt x="5233781" y="767271"/>
                </a:cubicBezTo>
                <a:cubicBezTo>
                  <a:pt x="5265596" y="772033"/>
                  <a:pt x="5296267" y="783083"/>
                  <a:pt x="5327893" y="789752"/>
                </a:cubicBezTo>
                <a:cubicBezTo>
                  <a:pt x="5339132" y="792038"/>
                  <a:pt x="5351705" y="791656"/>
                  <a:pt x="5362946" y="789370"/>
                </a:cubicBezTo>
                <a:cubicBezTo>
                  <a:pt x="5417240" y="778891"/>
                  <a:pt x="5470771" y="777367"/>
                  <a:pt x="5524115" y="794514"/>
                </a:cubicBezTo>
                <a:cubicBezTo>
                  <a:pt x="5533257" y="797372"/>
                  <a:pt x="5542974" y="800038"/>
                  <a:pt x="5552500" y="800038"/>
                </a:cubicBezTo>
                <a:cubicBezTo>
                  <a:pt x="5604697" y="800038"/>
                  <a:pt x="5655944" y="796038"/>
                  <a:pt x="5705857" y="777367"/>
                </a:cubicBezTo>
                <a:cubicBezTo>
                  <a:pt x="5722622" y="771080"/>
                  <a:pt x="5743006" y="775081"/>
                  <a:pt x="5761485" y="773557"/>
                </a:cubicBezTo>
                <a:cubicBezTo>
                  <a:pt x="5778629" y="772224"/>
                  <a:pt x="5796156" y="771653"/>
                  <a:pt x="5812731" y="767271"/>
                </a:cubicBezTo>
                <a:cubicBezTo>
                  <a:pt x="5836925" y="760795"/>
                  <a:pt x="5859404" y="760033"/>
                  <a:pt x="5884361" y="765747"/>
                </a:cubicBezTo>
                <a:cubicBezTo>
                  <a:pt x="5908174" y="771080"/>
                  <a:pt x="5933892" y="768415"/>
                  <a:pt x="5958660" y="768605"/>
                </a:cubicBezTo>
                <a:cubicBezTo>
                  <a:pt x="5986282" y="768795"/>
                  <a:pt x="6013906" y="768984"/>
                  <a:pt x="6041528" y="768033"/>
                </a:cubicBezTo>
                <a:cubicBezTo>
                  <a:pt x="6052579" y="767653"/>
                  <a:pt x="6065151" y="760033"/>
                  <a:pt x="6074297" y="763081"/>
                </a:cubicBezTo>
                <a:cubicBezTo>
                  <a:pt x="6103824" y="773366"/>
                  <a:pt x="6133353" y="760985"/>
                  <a:pt x="6162880" y="766509"/>
                </a:cubicBezTo>
                <a:cubicBezTo>
                  <a:pt x="6177360" y="769367"/>
                  <a:pt x="6193743" y="761557"/>
                  <a:pt x="6209364" y="760795"/>
                </a:cubicBezTo>
                <a:cubicBezTo>
                  <a:pt x="6234892" y="759461"/>
                  <a:pt x="6260419" y="760033"/>
                  <a:pt x="6285948" y="759651"/>
                </a:cubicBezTo>
                <a:cubicBezTo>
                  <a:pt x="6294330" y="759461"/>
                  <a:pt x="6302523" y="758699"/>
                  <a:pt x="6310905" y="758316"/>
                </a:cubicBezTo>
                <a:cubicBezTo>
                  <a:pt x="6318335" y="757936"/>
                  <a:pt x="6326145" y="756222"/>
                  <a:pt x="6333194" y="757554"/>
                </a:cubicBezTo>
                <a:cubicBezTo>
                  <a:pt x="6358723" y="762318"/>
                  <a:pt x="6383869" y="770129"/>
                  <a:pt x="6409586" y="773177"/>
                </a:cubicBezTo>
                <a:cubicBezTo>
                  <a:pt x="6431875" y="775843"/>
                  <a:pt x="6454928" y="772224"/>
                  <a:pt x="6477407" y="774129"/>
                </a:cubicBezTo>
                <a:cubicBezTo>
                  <a:pt x="6517032" y="777367"/>
                  <a:pt x="6556657" y="783083"/>
                  <a:pt x="6596283" y="786703"/>
                </a:cubicBezTo>
                <a:cubicBezTo>
                  <a:pt x="6604857" y="787465"/>
                  <a:pt x="6613809" y="782701"/>
                  <a:pt x="6622573" y="782321"/>
                </a:cubicBezTo>
                <a:cubicBezTo>
                  <a:pt x="6650006" y="781369"/>
                  <a:pt x="6677439" y="781177"/>
                  <a:pt x="6704872" y="780607"/>
                </a:cubicBezTo>
                <a:cubicBezTo>
                  <a:pt x="6720493" y="780415"/>
                  <a:pt x="6736305" y="780987"/>
                  <a:pt x="6751738" y="779273"/>
                </a:cubicBezTo>
                <a:cubicBezTo>
                  <a:pt x="6772120" y="776987"/>
                  <a:pt x="6790599" y="773557"/>
                  <a:pt x="6809650" y="788417"/>
                </a:cubicBezTo>
                <a:cubicBezTo>
                  <a:pt x="6816984" y="794180"/>
                  <a:pt x="6824819" y="797942"/>
                  <a:pt x="6832976" y="8004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E4574B5-C90E-412D-BAB0-B9F483290C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123559" y="3100710"/>
            <a:ext cx="6857455" cy="656037"/>
          </a:xfrm>
          <a:custGeom>
            <a:avLst/>
            <a:gdLst>
              <a:gd name="connsiteX0" fmla="*/ 6857455 w 6857455"/>
              <a:gd name="connsiteY0" fmla="*/ 804643 h 874716"/>
              <a:gd name="connsiteX1" fmla="*/ 6857455 w 6857455"/>
              <a:gd name="connsiteY1" fmla="*/ 562246 h 874716"/>
              <a:gd name="connsiteX2" fmla="*/ 6829178 w 6857455"/>
              <a:gd name="connsiteY2" fmla="*/ 551284 h 874716"/>
              <a:gd name="connsiteX3" fmla="*/ 6766024 w 6857455"/>
              <a:gd name="connsiteY3" fmla="*/ 500372 h 874716"/>
              <a:gd name="connsiteX4" fmla="*/ 6734971 w 6857455"/>
              <a:gd name="connsiteY4" fmla="*/ 500944 h 874716"/>
              <a:gd name="connsiteX5" fmla="*/ 6683915 w 6857455"/>
              <a:gd name="connsiteY5" fmla="*/ 507040 h 874716"/>
              <a:gd name="connsiteX6" fmla="*/ 6628860 w 6857455"/>
              <a:gd name="connsiteY6" fmla="*/ 495418 h 874716"/>
              <a:gd name="connsiteX7" fmla="*/ 6588662 w 6857455"/>
              <a:gd name="connsiteY7" fmla="*/ 487227 h 874716"/>
              <a:gd name="connsiteX8" fmla="*/ 6476074 w 6857455"/>
              <a:gd name="connsiteY8" fmla="*/ 511230 h 874716"/>
              <a:gd name="connsiteX9" fmla="*/ 6382345 w 6857455"/>
              <a:gd name="connsiteY9" fmla="*/ 534853 h 874716"/>
              <a:gd name="connsiteX10" fmla="*/ 6369391 w 6857455"/>
              <a:gd name="connsiteY10" fmla="*/ 531615 h 874716"/>
              <a:gd name="connsiteX11" fmla="*/ 6244799 w 6857455"/>
              <a:gd name="connsiteY11" fmla="*/ 512182 h 874716"/>
              <a:gd name="connsiteX12" fmla="*/ 6190315 w 6857455"/>
              <a:gd name="connsiteY12" fmla="*/ 485703 h 874716"/>
              <a:gd name="connsiteX13" fmla="*/ 6115446 w 6857455"/>
              <a:gd name="connsiteY13" fmla="*/ 462270 h 874716"/>
              <a:gd name="connsiteX14" fmla="*/ 6032194 w 6857455"/>
              <a:gd name="connsiteY14" fmla="*/ 434266 h 874716"/>
              <a:gd name="connsiteX15" fmla="*/ 5971042 w 6857455"/>
              <a:gd name="connsiteY15" fmla="*/ 420738 h 874716"/>
              <a:gd name="connsiteX16" fmla="*/ 5880933 w 6857455"/>
              <a:gd name="connsiteY16" fmla="*/ 430646 h 874716"/>
              <a:gd name="connsiteX17" fmla="*/ 5862452 w 6857455"/>
              <a:gd name="connsiteY17" fmla="*/ 438648 h 874716"/>
              <a:gd name="connsiteX18" fmla="*/ 5685283 w 6857455"/>
              <a:gd name="connsiteY18" fmla="*/ 498658 h 874716"/>
              <a:gd name="connsiteX19" fmla="*/ 5567169 w 6857455"/>
              <a:gd name="connsiteY19" fmla="*/ 499420 h 874716"/>
              <a:gd name="connsiteX20" fmla="*/ 5527923 w 6857455"/>
              <a:gd name="connsiteY20" fmla="*/ 490466 h 874716"/>
              <a:gd name="connsiteX21" fmla="*/ 5456292 w 6857455"/>
              <a:gd name="connsiteY21" fmla="*/ 450650 h 874716"/>
              <a:gd name="connsiteX22" fmla="*/ 5424670 w 6857455"/>
              <a:gd name="connsiteY22" fmla="*/ 444934 h 874716"/>
              <a:gd name="connsiteX23" fmla="*/ 5368662 w 6857455"/>
              <a:gd name="connsiteY23" fmla="*/ 441124 h 874716"/>
              <a:gd name="connsiteX24" fmla="*/ 5247118 w 6857455"/>
              <a:gd name="connsiteY24" fmla="*/ 444934 h 874716"/>
              <a:gd name="connsiteX25" fmla="*/ 5088617 w 6857455"/>
              <a:gd name="connsiteY25" fmla="*/ 428742 h 874716"/>
              <a:gd name="connsiteX26" fmla="*/ 5025750 w 6857455"/>
              <a:gd name="connsiteY26" fmla="*/ 433694 h 874716"/>
              <a:gd name="connsiteX27" fmla="*/ 4957930 w 6857455"/>
              <a:gd name="connsiteY27" fmla="*/ 442268 h 874716"/>
              <a:gd name="connsiteX28" fmla="*/ 4938116 w 6857455"/>
              <a:gd name="connsiteY28" fmla="*/ 441886 h 874716"/>
              <a:gd name="connsiteX29" fmla="*/ 4833910 w 6857455"/>
              <a:gd name="connsiteY29" fmla="*/ 421693 h 874716"/>
              <a:gd name="connsiteX30" fmla="*/ 4810095 w 6857455"/>
              <a:gd name="connsiteY30" fmla="*/ 408167 h 874716"/>
              <a:gd name="connsiteX31" fmla="*/ 4747991 w 6857455"/>
              <a:gd name="connsiteY31" fmla="*/ 413691 h 874716"/>
              <a:gd name="connsiteX32" fmla="*/ 4692745 w 6857455"/>
              <a:gd name="connsiteY32" fmla="*/ 435790 h 874716"/>
              <a:gd name="connsiteX33" fmla="*/ 4375933 w 6857455"/>
              <a:gd name="connsiteY33" fmla="*/ 483417 h 874716"/>
              <a:gd name="connsiteX34" fmla="*/ 4185426 w 6857455"/>
              <a:gd name="connsiteY34" fmla="*/ 484179 h 874716"/>
              <a:gd name="connsiteX35" fmla="*/ 4052072 w 6857455"/>
              <a:gd name="connsiteY35" fmla="*/ 505134 h 874716"/>
              <a:gd name="connsiteX36" fmla="*/ 4029973 w 6857455"/>
              <a:gd name="connsiteY36" fmla="*/ 527233 h 874716"/>
              <a:gd name="connsiteX37" fmla="*/ 3948626 w 6857455"/>
              <a:gd name="connsiteY37" fmla="*/ 550666 h 874716"/>
              <a:gd name="connsiteX38" fmla="*/ 3871280 w 6857455"/>
              <a:gd name="connsiteY38" fmla="*/ 502275 h 874716"/>
              <a:gd name="connsiteX39" fmla="*/ 3774312 w 6857455"/>
              <a:gd name="connsiteY39" fmla="*/ 429122 h 874716"/>
              <a:gd name="connsiteX40" fmla="*/ 3721543 w 6857455"/>
              <a:gd name="connsiteY40" fmla="*/ 428552 h 874716"/>
              <a:gd name="connsiteX41" fmla="*/ 3612763 w 6857455"/>
              <a:gd name="connsiteY41" fmla="*/ 414263 h 874716"/>
              <a:gd name="connsiteX42" fmla="*/ 3537323 w 6857455"/>
              <a:gd name="connsiteY42" fmla="*/ 389878 h 874716"/>
              <a:gd name="connsiteX43" fmla="*/ 3431593 w 6857455"/>
              <a:gd name="connsiteY43" fmla="*/ 360921 h 874716"/>
              <a:gd name="connsiteX44" fmla="*/ 3392158 w 6857455"/>
              <a:gd name="connsiteY44" fmla="*/ 345681 h 874716"/>
              <a:gd name="connsiteX45" fmla="*/ 3297856 w 6857455"/>
              <a:gd name="connsiteY45" fmla="*/ 323010 h 874716"/>
              <a:gd name="connsiteX46" fmla="*/ 3219748 w 6857455"/>
              <a:gd name="connsiteY46" fmla="*/ 308151 h 874716"/>
              <a:gd name="connsiteX47" fmla="*/ 3156692 w 6857455"/>
              <a:gd name="connsiteY47" fmla="*/ 261668 h 874716"/>
              <a:gd name="connsiteX48" fmla="*/ 3136497 w 6857455"/>
              <a:gd name="connsiteY48" fmla="*/ 237663 h 874716"/>
              <a:gd name="connsiteX49" fmla="*/ 3119733 w 6857455"/>
              <a:gd name="connsiteY49" fmla="*/ 222233 h 874716"/>
              <a:gd name="connsiteX50" fmla="*/ 3045436 w 6857455"/>
              <a:gd name="connsiteY50" fmla="*/ 131742 h 874716"/>
              <a:gd name="connsiteX51" fmla="*/ 3037054 w 6857455"/>
              <a:gd name="connsiteY51" fmla="*/ 124121 h 874716"/>
              <a:gd name="connsiteX52" fmla="*/ 2936466 w 6857455"/>
              <a:gd name="connsiteY52" fmla="*/ 82400 h 874716"/>
              <a:gd name="connsiteX53" fmla="*/ 2901031 w 6857455"/>
              <a:gd name="connsiteY53" fmla="*/ 59731 h 874716"/>
              <a:gd name="connsiteX54" fmla="*/ 2828259 w 6857455"/>
              <a:gd name="connsiteY54" fmla="*/ 3149 h 874716"/>
              <a:gd name="connsiteX55" fmla="*/ 2799492 w 6857455"/>
              <a:gd name="connsiteY55" fmla="*/ 1245 h 874716"/>
              <a:gd name="connsiteX56" fmla="*/ 2693570 w 6857455"/>
              <a:gd name="connsiteY56" fmla="*/ 35154 h 874716"/>
              <a:gd name="connsiteX57" fmla="*/ 2639847 w 6857455"/>
              <a:gd name="connsiteY57" fmla="*/ 73448 h 874716"/>
              <a:gd name="connsiteX58" fmla="*/ 2621178 w 6857455"/>
              <a:gd name="connsiteY58" fmla="*/ 88688 h 874716"/>
              <a:gd name="connsiteX59" fmla="*/ 2489348 w 6857455"/>
              <a:gd name="connsiteY59" fmla="*/ 72304 h 874716"/>
              <a:gd name="connsiteX60" fmla="*/ 2452580 w 6857455"/>
              <a:gd name="connsiteY60" fmla="*/ 68683 h 874716"/>
              <a:gd name="connsiteX61" fmla="*/ 2326464 w 6857455"/>
              <a:gd name="connsiteY61" fmla="*/ 50395 h 874716"/>
              <a:gd name="connsiteX62" fmla="*/ 2300365 w 6857455"/>
              <a:gd name="connsiteY62" fmla="*/ 54777 h 874716"/>
              <a:gd name="connsiteX63" fmla="*/ 2130434 w 6857455"/>
              <a:gd name="connsiteY63" fmla="*/ 58397 h 874716"/>
              <a:gd name="connsiteX64" fmla="*/ 2118621 w 6857455"/>
              <a:gd name="connsiteY64" fmla="*/ 47919 h 874716"/>
              <a:gd name="connsiteX65" fmla="*/ 2057659 w 6857455"/>
              <a:gd name="connsiteY65" fmla="*/ 16866 h 874716"/>
              <a:gd name="connsiteX66" fmla="*/ 1976314 w 6857455"/>
              <a:gd name="connsiteY66" fmla="*/ 8865 h 874716"/>
              <a:gd name="connsiteX67" fmla="*/ 1961454 w 6857455"/>
              <a:gd name="connsiteY67" fmla="*/ 11724 h 874716"/>
              <a:gd name="connsiteX68" fmla="*/ 1906588 w 6857455"/>
              <a:gd name="connsiteY68" fmla="*/ 30964 h 874716"/>
              <a:gd name="connsiteX69" fmla="*/ 1783330 w 6857455"/>
              <a:gd name="connsiteY69" fmla="*/ 48871 h 874716"/>
              <a:gd name="connsiteX70" fmla="*/ 1759327 w 6857455"/>
              <a:gd name="connsiteY70" fmla="*/ 55349 h 874716"/>
              <a:gd name="connsiteX71" fmla="*/ 1716082 w 6857455"/>
              <a:gd name="connsiteY71" fmla="*/ 65445 h 874716"/>
              <a:gd name="connsiteX72" fmla="*/ 1598920 w 6857455"/>
              <a:gd name="connsiteY72" fmla="*/ 72114 h 874716"/>
              <a:gd name="connsiteX73" fmla="*/ 1542150 w 6857455"/>
              <a:gd name="connsiteY73" fmla="*/ 62207 h 874716"/>
              <a:gd name="connsiteX74" fmla="*/ 1516813 w 6857455"/>
              <a:gd name="connsiteY74" fmla="*/ 62779 h 874716"/>
              <a:gd name="connsiteX75" fmla="*/ 1432228 w 6857455"/>
              <a:gd name="connsiteY75" fmla="*/ 88116 h 874716"/>
              <a:gd name="connsiteX76" fmla="*/ 1224765 w 6857455"/>
              <a:gd name="connsiteY76" fmla="*/ 71924 h 874716"/>
              <a:gd name="connsiteX77" fmla="*/ 1159231 w 6857455"/>
              <a:gd name="connsiteY77" fmla="*/ 58207 h 874716"/>
              <a:gd name="connsiteX78" fmla="*/ 1124370 w 6857455"/>
              <a:gd name="connsiteY78" fmla="*/ 56301 h 874716"/>
              <a:gd name="connsiteX79" fmla="*/ 1075600 w 6857455"/>
              <a:gd name="connsiteY79" fmla="*/ 75542 h 874716"/>
              <a:gd name="connsiteX80" fmla="*/ 986633 w 6857455"/>
              <a:gd name="connsiteY80" fmla="*/ 79162 h 874716"/>
              <a:gd name="connsiteX81" fmla="*/ 861089 w 6857455"/>
              <a:gd name="connsiteY81" fmla="*/ 76304 h 874716"/>
              <a:gd name="connsiteX82" fmla="*/ 759168 w 6857455"/>
              <a:gd name="connsiteY82" fmla="*/ 104689 h 874716"/>
              <a:gd name="connsiteX83" fmla="*/ 723735 w 6857455"/>
              <a:gd name="connsiteY83" fmla="*/ 140696 h 874716"/>
              <a:gd name="connsiteX84" fmla="*/ 647532 w 6857455"/>
              <a:gd name="connsiteY84" fmla="*/ 147934 h 874716"/>
              <a:gd name="connsiteX85" fmla="*/ 552659 w 6857455"/>
              <a:gd name="connsiteY85" fmla="*/ 95926 h 874716"/>
              <a:gd name="connsiteX86" fmla="*/ 541800 w 6857455"/>
              <a:gd name="connsiteY86" fmla="*/ 97640 h 874716"/>
              <a:gd name="connsiteX87" fmla="*/ 375107 w 6857455"/>
              <a:gd name="connsiteY87" fmla="*/ 123169 h 874716"/>
              <a:gd name="connsiteX88" fmla="*/ 273567 w 6857455"/>
              <a:gd name="connsiteY88" fmla="*/ 145458 h 874716"/>
              <a:gd name="connsiteX89" fmla="*/ 264043 w 6857455"/>
              <a:gd name="connsiteY89" fmla="*/ 154792 h 874716"/>
              <a:gd name="connsiteX90" fmla="*/ 169360 w 6857455"/>
              <a:gd name="connsiteY90" fmla="*/ 177273 h 874716"/>
              <a:gd name="connsiteX91" fmla="*/ 89347 w 6857455"/>
              <a:gd name="connsiteY91" fmla="*/ 157460 h 874716"/>
              <a:gd name="connsiteX92" fmla="*/ 34291 w 6857455"/>
              <a:gd name="connsiteY92" fmla="*/ 145268 h 874716"/>
              <a:gd name="connsiteX93" fmla="*/ 0 w 6857455"/>
              <a:gd name="connsiteY93" fmla="*/ 142056 h 874716"/>
              <a:gd name="connsiteX94" fmla="*/ 0 w 6857455"/>
              <a:gd name="connsiteY94" fmla="*/ 849556 h 874716"/>
              <a:gd name="connsiteX95" fmla="*/ 60652 w 6857455"/>
              <a:gd name="connsiteY95" fmla="*/ 844783 h 874716"/>
              <a:gd name="connsiteX96" fmla="*/ 119068 w 6857455"/>
              <a:gd name="connsiteY96" fmla="*/ 827281 h 874716"/>
              <a:gd name="connsiteX97" fmla="*/ 171840 w 6857455"/>
              <a:gd name="connsiteY97" fmla="*/ 804420 h 874716"/>
              <a:gd name="connsiteX98" fmla="*/ 274329 w 6857455"/>
              <a:gd name="connsiteY98" fmla="*/ 794324 h 874716"/>
              <a:gd name="connsiteX99" fmla="*/ 306715 w 6857455"/>
              <a:gd name="connsiteY99" fmla="*/ 788798 h 874716"/>
              <a:gd name="connsiteX100" fmla="*/ 393967 w 6857455"/>
              <a:gd name="connsiteY100" fmla="*/ 765937 h 874716"/>
              <a:gd name="connsiteX101" fmla="*/ 493793 w 6857455"/>
              <a:gd name="connsiteY101" fmla="*/ 725549 h 874716"/>
              <a:gd name="connsiteX102" fmla="*/ 546373 w 6857455"/>
              <a:gd name="connsiteY102" fmla="*/ 740600 h 874716"/>
              <a:gd name="connsiteX103" fmla="*/ 730211 w 6857455"/>
              <a:gd name="connsiteY103" fmla="*/ 698116 h 874716"/>
              <a:gd name="connsiteX104" fmla="*/ 784889 w 6857455"/>
              <a:gd name="connsiteY104" fmla="*/ 676018 h 874716"/>
              <a:gd name="connsiteX105" fmla="*/ 800509 w 6857455"/>
              <a:gd name="connsiteY105" fmla="*/ 661349 h 874716"/>
              <a:gd name="connsiteX106" fmla="*/ 857661 w 6857455"/>
              <a:gd name="connsiteY106" fmla="*/ 626868 h 874716"/>
              <a:gd name="connsiteX107" fmla="*/ 949102 w 6857455"/>
              <a:gd name="connsiteY107" fmla="*/ 614676 h 874716"/>
              <a:gd name="connsiteX108" fmla="*/ 960342 w 6857455"/>
              <a:gd name="connsiteY108" fmla="*/ 607435 h 874716"/>
              <a:gd name="connsiteX109" fmla="*/ 977109 w 6857455"/>
              <a:gd name="connsiteY109" fmla="*/ 595815 h 874716"/>
              <a:gd name="connsiteX110" fmla="*/ 1071218 w 6857455"/>
              <a:gd name="connsiteY110" fmla="*/ 575240 h 874716"/>
              <a:gd name="connsiteX111" fmla="*/ 1091983 w 6857455"/>
              <a:gd name="connsiteY111" fmla="*/ 568764 h 874716"/>
              <a:gd name="connsiteX112" fmla="*/ 1109321 w 6857455"/>
              <a:gd name="connsiteY112" fmla="*/ 557904 h 874716"/>
              <a:gd name="connsiteX113" fmla="*/ 1162279 w 6857455"/>
              <a:gd name="connsiteY113" fmla="*/ 532949 h 874716"/>
              <a:gd name="connsiteX114" fmla="*/ 1206097 w 6857455"/>
              <a:gd name="connsiteY114" fmla="*/ 532187 h 874716"/>
              <a:gd name="connsiteX115" fmla="*/ 1266867 w 6857455"/>
              <a:gd name="connsiteY115" fmla="*/ 518088 h 874716"/>
              <a:gd name="connsiteX116" fmla="*/ 1380219 w 6857455"/>
              <a:gd name="connsiteY116" fmla="*/ 504182 h 874716"/>
              <a:gd name="connsiteX117" fmla="*/ 1403461 w 6857455"/>
              <a:gd name="connsiteY117" fmla="*/ 496180 h 874716"/>
              <a:gd name="connsiteX118" fmla="*/ 1544054 w 6857455"/>
              <a:gd name="connsiteY118" fmla="*/ 458268 h 874716"/>
              <a:gd name="connsiteX119" fmla="*/ 1656644 w 6857455"/>
              <a:gd name="connsiteY119" fmla="*/ 459032 h 874716"/>
              <a:gd name="connsiteX120" fmla="*/ 1665406 w 6857455"/>
              <a:gd name="connsiteY120" fmla="*/ 460747 h 874716"/>
              <a:gd name="connsiteX121" fmla="*/ 1708461 w 6857455"/>
              <a:gd name="connsiteY121" fmla="*/ 473318 h 874716"/>
              <a:gd name="connsiteX122" fmla="*/ 1775140 w 6857455"/>
              <a:gd name="connsiteY122" fmla="*/ 469891 h 874716"/>
              <a:gd name="connsiteX123" fmla="*/ 1821051 w 6857455"/>
              <a:gd name="connsiteY123" fmla="*/ 452554 h 874716"/>
              <a:gd name="connsiteX124" fmla="*/ 1878203 w 6857455"/>
              <a:gd name="connsiteY124" fmla="*/ 451792 h 874716"/>
              <a:gd name="connsiteX125" fmla="*/ 1943547 w 6857455"/>
              <a:gd name="connsiteY125" fmla="*/ 462651 h 874716"/>
              <a:gd name="connsiteX126" fmla="*/ 1972884 w 6857455"/>
              <a:gd name="connsiteY126" fmla="*/ 464937 h 874716"/>
              <a:gd name="connsiteX127" fmla="*/ 2053469 w 6857455"/>
              <a:gd name="connsiteY127" fmla="*/ 487417 h 874716"/>
              <a:gd name="connsiteX128" fmla="*/ 2101477 w 6857455"/>
              <a:gd name="connsiteY128" fmla="*/ 481893 h 874716"/>
              <a:gd name="connsiteX129" fmla="*/ 2148722 w 6857455"/>
              <a:gd name="connsiteY129" fmla="*/ 467033 h 874716"/>
              <a:gd name="connsiteX130" fmla="*/ 2179011 w 6857455"/>
              <a:gd name="connsiteY130" fmla="*/ 452744 h 874716"/>
              <a:gd name="connsiteX131" fmla="*/ 2240165 w 6857455"/>
              <a:gd name="connsiteY131" fmla="*/ 442648 h 874716"/>
              <a:gd name="connsiteX132" fmla="*/ 2251404 w 6857455"/>
              <a:gd name="connsiteY132" fmla="*/ 444172 h 874716"/>
              <a:gd name="connsiteX133" fmla="*/ 2433912 w 6857455"/>
              <a:gd name="connsiteY133" fmla="*/ 456746 h 874716"/>
              <a:gd name="connsiteX134" fmla="*/ 2506302 w 6857455"/>
              <a:gd name="connsiteY134" fmla="*/ 476939 h 874716"/>
              <a:gd name="connsiteX135" fmla="*/ 2521735 w 6857455"/>
              <a:gd name="connsiteY135" fmla="*/ 479415 h 874716"/>
              <a:gd name="connsiteX136" fmla="*/ 2675854 w 6857455"/>
              <a:gd name="connsiteY136" fmla="*/ 502086 h 874716"/>
              <a:gd name="connsiteX137" fmla="*/ 2692998 w 6857455"/>
              <a:gd name="connsiteY137" fmla="*/ 503038 h 874716"/>
              <a:gd name="connsiteX138" fmla="*/ 2740816 w 6857455"/>
              <a:gd name="connsiteY138" fmla="*/ 499037 h 874716"/>
              <a:gd name="connsiteX139" fmla="*/ 2853596 w 6857455"/>
              <a:gd name="connsiteY139" fmla="*/ 540187 h 874716"/>
              <a:gd name="connsiteX140" fmla="*/ 2966565 w 6857455"/>
              <a:gd name="connsiteY140" fmla="*/ 554286 h 874716"/>
              <a:gd name="connsiteX141" fmla="*/ 3028671 w 6857455"/>
              <a:gd name="connsiteY141" fmla="*/ 554094 h 874716"/>
              <a:gd name="connsiteX142" fmla="*/ 3073059 w 6857455"/>
              <a:gd name="connsiteY142" fmla="*/ 564192 h 874716"/>
              <a:gd name="connsiteX143" fmla="*/ 3182219 w 6857455"/>
              <a:gd name="connsiteY143" fmla="*/ 594862 h 874716"/>
              <a:gd name="connsiteX144" fmla="*/ 3233656 w 6857455"/>
              <a:gd name="connsiteY144" fmla="*/ 599625 h 874716"/>
              <a:gd name="connsiteX145" fmla="*/ 3288332 w 6857455"/>
              <a:gd name="connsiteY145" fmla="*/ 609914 h 874716"/>
              <a:gd name="connsiteX146" fmla="*/ 3423591 w 6857455"/>
              <a:gd name="connsiteY146" fmla="*/ 656015 h 874716"/>
              <a:gd name="connsiteX147" fmla="*/ 3534084 w 6857455"/>
              <a:gd name="connsiteY147" fmla="*/ 653349 h 874716"/>
              <a:gd name="connsiteX148" fmla="*/ 3604571 w 6857455"/>
              <a:gd name="connsiteY148" fmla="*/ 653918 h 874716"/>
              <a:gd name="connsiteX149" fmla="*/ 3688586 w 6857455"/>
              <a:gd name="connsiteY149" fmla="*/ 669160 h 874716"/>
              <a:gd name="connsiteX150" fmla="*/ 3757358 w 6857455"/>
              <a:gd name="connsiteY150" fmla="*/ 691450 h 874716"/>
              <a:gd name="connsiteX151" fmla="*/ 3852421 w 6857455"/>
              <a:gd name="connsiteY151" fmla="*/ 709167 h 874716"/>
              <a:gd name="connsiteX152" fmla="*/ 3947104 w 6857455"/>
              <a:gd name="connsiteY152" fmla="*/ 743267 h 874716"/>
              <a:gd name="connsiteX153" fmla="*/ 4013208 w 6857455"/>
              <a:gd name="connsiteY153" fmla="*/ 769367 h 874716"/>
              <a:gd name="connsiteX154" fmla="*/ 4105222 w 6857455"/>
              <a:gd name="connsiteY154" fmla="*/ 792417 h 874716"/>
              <a:gd name="connsiteX155" fmla="*/ 4246006 w 6857455"/>
              <a:gd name="connsiteY155" fmla="*/ 808610 h 874716"/>
              <a:gd name="connsiteX156" fmla="*/ 4310779 w 6857455"/>
              <a:gd name="connsiteY156" fmla="*/ 810326 h 874716"/>
              <a:gd name="connsiteX157" fmla="*/ 4413272 w 6857455"/>
              <a:gd name="connsiteY157" fmla="*/ 848235 h 874716"/>
              <a:gd name="connsiteX158" fmla="*/ 4457087 w 6857455"/>
              <a:gd name="connsiteY158" fmla="*/ 866524 h 874716"/>
              <a:gd name="connsiteX159" fmla="*/ 4496523 w 6857455"/>
              <a:gd name="connsiteY159" fmla="*/ 851284 h 874716"/>
              <a:gd name="connsiteX160" fmla="*/ 4522050 w 6857455"/>
              <a:gd name="connsiteY160" fmla="*/ 833757 h 874716"/>
              <a:gd name="connsiteX161" fmla="*/ 4602824 w 6857455"/>
              <a:gd name="connsiteY161" fmla="*/ 848618 h 874716"/>
              <a:gd name="connsiteX162" fmla="*/ 4688553 w 6857455"/>
              <a:gd name="connsiteY162" fmla="*/ 864238 h 874716"/>
              <a:gd name="connsiteX163" fmla="*/ 4749895 w 6857455"/>
              <a:gd name="connsiteY163" fmla="*/ 874716 h 874716"/>
              <a:gd name="connsiteX164" fmla="*/ 4826480 w 6857455"/>
              <a:gd name="connsiteY164" fmla="*/ 866334 h 874716"/>
              <a:gd name="connsiteX165" fmla="*/ 4886870 w 6857455"/>
              <a:gd name="connsiteY165" fmla="*/ 862906 h 874716"/>
              <a:gd name="connsiteX166" fmla="*/ 4935639 w 6857455"/>
              <a:gd name="connsiteY166" fmla="*/ 853190 h 874716"/>
              <a:gd name="connsiteX167" fmla="*/ 4952784 w 6857455"/>
              <a:gd name="connsiteY167" fmla="*/ 847473 h 874716"/>
              <a:gd name="connsiteX168" fmla="*/ 5088617 w 6857455"/>
              <a:gd name="connsiteY168" fmla="*/ 802896 h 874716"/>
              <a:gd name="connsiteX169" fmla="*/ 5233781 w 6857455"/>
              <a:gd name="connsiteY169" fmla="*/ 767271 h 874716"/>
              <a:gd name="connsiteX170" fmla="*/ 5327893 w 6857455"/>
              <a:gd name="connsiteY170" fmla="*/ 789752 h 874716"/>
              <a:gd name="connsiteX171" fmla="*/ 5362946 w 6857455"/>
              <a:gd name="connsiteY171" fmla="*/ 789370 h 874716"/>
              <a:gd name="connsiteX172" fmla="*/ 5524115 w 6857455"/>
              <a:gd name="connsiteY172" fmla="*/ 794514 h 874716"/>
              <a:gd name="connsiteX173" fmla="*/ 5552500 w 6857455"/>
              <a:gd name="connsiteY173" fmla="*/ 800038 h 874716"/>
              <a:gd name="connsiteX174" fmla="*/ 5705857 w 6857455"/>
              <a:gd name="connsiteY174" fmla="*/ 777367 h 874716"/>
              <a:gd name="connsiteX175" fmla="*/ 5761485 w 6857455"/>
              <a:gd name="connsiteY175" fmla="*/ 773557 h 874716"/>
              <a:gd name="connsiteX176" fmla="*/ 5812731 w 6857455"/>
              <a:gd name="connsiteY176" fmla="*/ 767271 h 874716"/>
              <a:gd name="connsiteX177" fmla="*/ 5884361 w 6857455"/>
              <a:gd name="connsiteY177" fmla="*/ 765747 h 874716"/>
              <a:gd name="connsiteX178" fmla="*/ 5958660 w 6857455"/>
              <a:gd name="connsiteY178" fmla="*/ 768605 h 874716"/>
              <a:gd name="connsiteX179" fmla="*/ 6041528 w 6857455"/>
              <a:gd name="connsiteY179" fmla="*/ 768033 h 874716"/>
              <a:gd name="connsiteX180" fmla="*/ 6074297 w 6857455"/>
              <a:gd name="connsiteY180" fmla="*/ 763081 h 874716"/>
              <a:gd name="connsiteX181" fmla="*/ 6162880 w 6857455"/>
              <a:gd name="connsiteY181" fmla="*/ 766509 h 874716"/>
              <a:gd name="connsiteX182" fmla="*/ 6209364 w 6857455"/>
              <a:gd name="connsiteY182" fmla="*/ 760795 h 874716"/>
              <a:gd name="connsiteX183" fmla="*/ 6285948 w 6857455"/>
              <a:gd name="connsiteY183" fmla="*/ 759651 h 874716"/>
              <a:gd name="connsiteX184" fmla="*/ 6310905 w 6857455"/>
              <a:gd name="connsiteY184" fmla="*/ 758316 h 874716"/>
              <a:gd name="connsiteX185" fmla="*/ 6333194 w 6857455"/>
              <a:gd name="connsiteY185" fmla="*/ 757554 h 874716"/>
              <a:gd name="connsiteX186" fmla="*/ 6409586 w 6857455"/>
              <a:gd name="connsiteY186" fmla="*/ 773177 h 874716"/>
              <a:gd name="connsiteX187" fmla="*/ 6477407 w 6857455"/>
              <a:gd name="connsiteY187" fmla="*/ 774129 h 874716"/>
              <a:gd name="connsiteX188" fmla="*/ 6596283 w 6857455"/>
              <a:gd name="connsiteY188" fmla="*/ 786703 h 874716"/>
              <a:gd name="connsiteX189" fmla="*/ 6622573 w 6857455"/>
              <a:gd name="connsiteY189" fmla="*/ 782321 h 874716"/>
              <a:gd name="connsiteX190" fmla="*/ 6704872 w 6857455"/>
              <a:gd name="connsiteY190" fmla="*/ 780607 h 874716"/>
              <a:gd name="connsiteX191" fmla="*/ 6751738 w 6857455"/>
              <a:gd name="connsiteY191" fmla="*/ 779273 h 874716"/>
              <a:gd name="connsiteX192" fmla="*/ 6809650 w 6857455"/>
              <a:gd name="connsiteY192" fmla="*/ 788417 h 874716"/>
              <a:gd name="connsiteX193" fmla="*/ 6832976 w 6857455"/>
              <a:gd name="connsiteY193" fmla="*/ 800428 h 87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6857455" h="874716">
                <a:moveTo>
                  <a:pt x="6857455" y="804643"/>
                </a:moveTo>
                <a:lnTo>
                  <a:pt x="6857455" y="562246"/>
                </a:lnTo>
                <a:lnTo>
                  <a:pt x="6829178" y="551284"/>
                </a:lnTo>
                <a:cubicBezTo>
                  <a:pt x="6805745" y="539044"/>
                  <a:pt x="6784885" y="521708"/>
                  <a:pt x="6766024" y="500372"/>
                </a:cubicBezTo>
                <a:cubicBezTo>
                  <a:pt x="6755166" y="488179"/>
                  <a:pt x="6746784" y="486845"/>
                  <a:pt x="6734971" y="500944"/>
                </a:cubicBezTo>
                <a:cubicBezTo>
                  <a:pt x="6721257" y="517326"/>
                  <a:pt x="6701634" y="510850"/>
                  <a:pt x="6683915" y="507040"/>
                </a:cubicBezTo>
                <a:cubicBezTo>
                  <a:pt x="6665629" y="503230"/>
                  <a:pt x="6647148" y="499228"/>
                  <a:pt x="6628860" y="495418"/>
                </a:cubicBezTo>
                <a:cubicBezTo>
                  <a:pt x="6615335" y="492752"/>
                  <a:pt x="6601999" y="490466"/>
                  <a:pt x="6588662" y="487227"/>
                </a:cubicBezTo>
                <a:cubicBezTo>
                  <a:pt x="6547133" y="477129"/>
                  <a:pt x="6509794" y="480177"/>
                  <a:pt x="6476074" y="511230"/>
                </a:cubicBezTo>
                <a:cubicBezTo>
                  <a:pt x="6450356" y="535043"/>
                  <a:pt x="6417399" y="542093"/>
                  <a:pt x="6382345" y="534853"/>
                </a:cubicBezTo>
                <a:cubicBezTo>
                  <a:pt x="6377963" y="533901"/>
                  <a:pt x="6372439" y="530091"/>
                  <a:pt x="6369391" y="531615"/>
                </a:cubicBezTo>
                <a:cubicBezTo>
                  <a:pt x="6323479" y="553904"/>
                  <a:pt x="6287092" y="514658"/>
                  <a:pt x="6244799" y="512182"/>
                </a:cubicBezTo>
                <a:cubicBezTo>
                  <a:pt x="6226130" y="511040"/>
                  <a:pt x="6207079" y="496942"/>
                  <a:pt x="6190315" y="485703"/>
                </a:cubicBezTo>
                <a:cubicBezTo>
                  <a:pt x="6167262" y="470271"/>
                  <a:pt x="6146687" y="455412"/>
                  <a:pt x="6115446" y="462270"/>
                </a:cubicBezTo>
                <a:cubicBezTo>
                  <a:pt x="6084203" y="469319"/>
                  <a:pt x="6055627" y="456364"/>
                  <a:pt x="6032194" y="434266"/>
                </a:cubicBezTo>
                <a:cubicBezTo>
                  <a:pt x="6014287" y="417501"/>
                  <a:pt x="5994665" y="415977"/>
                  <a:pt x="5971042" y="420738"/>
                </a:cubicBezTo>
                <a:cubicBezTo>
                  <a:pt x="5941513" y="426645"/>
                  <a:pt x="5910842" y="427027"/>
                  <a:pt x="5880933" y="430646"/>
                </a:cubicBezTo>
                <a:cubicBezTo>
                  <a:pt x="5874454" y="431408"/>
                  <a:pt x="5866265" y="434076"/>
                  <a:pt x="5862452" y="438648"/>
                </a:cubicBezTo>
                <a:cubicBezTo>
                  <a:pt x="5815779" y="495418"/>
                  <a:pt x="5750055" y="495990"/>
                  <a:pt x="5685283" y="498658"/>
                </a:cubicBezTo>
                <a:cubicBezTo>
                  <a:pt x="5646039" y="500372"/>
                  <a:pt x="5606604" y="500372"/>
                  <a:pt x="5567169" y="499420"/>
                </a:cubicBezTo>
                <a:cubicBezTo>
                  <a:pt x="5553832" y="499228"/>
                  <a:pt x="5539736" y="496180"/>
                  <a:pt x="5527923" y="490466"/>
                </a:cubicBezTo>
                <a:cubicBezTo>
                  <a:pt x="5503348" y="478463"/>
                  <a:pt x="5480680" y="462843"/>
                  <a:pt x="5456292" y="450650"/>
                </a:cubicBezTo>
                <a:cubicBezTo>
                  <a:pt x="5447151" y="445886"/>
                  <a:pt x="5435338" y="445696"/>
                  <a:pt x="5424670" y="444934"/>
                </a:cubicBezTo>
                <a:cubicBezTo>
                  <a:pt x="5405809" y="443410"/>
                  <a:pt x="5384854" y="447982"/>
                  <a:pt x="5368662" y="441124"/>
                </a:cubicBezTo>
                <a:cubicBezTo>
                  <a:pt x="5326559" y="423407"/>
                  <a:pt x="5287123" y="427407"/>
                  <a:pt x="5247118" y="444934"/>
                </a:cubicBezTo>
                <a:cubicBezTo>
                  <a:pt x="5191108" y="469509"/>
                  <a:pt x="5138148" y="467605"/>
                  <a:pt x="5088617" y="428742"/>
                </a:cubicBezTo>
                <a:cubicBezTo>
                  <a:pt x="5066328" y="411215"/>
                  <a:pt x="5044609" y="419596"/>
                  <a:pt x="5025750" y="433694"/>
                </a:cubicBezTo>
                <a:cubicBezTo>
                  <a:pt x="5004032" y="450078"/>
                  <a:pt x="4982885" y="454268"/>
                  <a:pt x="4957930" y="442268"/>
                </a:cubicBezTo>
                <a:cubicBezTo>
                  <a:pt x="4952404" y="439600"/>
                  <a:pt x="4944594" y="440933"/>
                  <a:pt x="4938116" y="441886"/>
                </a:cubicBezTo>
                <a:cubicBezTo>
                  <a:pt x="4901158" y="446648"/>
                  <a:pt x="4864009" y="454650"/>
                  <a:pt x="4833910" y="421693"/>
                </a:cubicBezTo>
                <a:cubicBezTo>
                  <a:pt x="4828004" y="415214"/>
                  <a:pt x="4818097" y="412549"/>
                  <a:pt x="4810095" y="408167"/>
                </a:cubicBezTo>
                <a:cubicBezTo>
                  <a:pt x="4776566" y="390258"/>
                  <a:pt x="4777900" y="391974"/>
                  <a:pt x="4747991" y="413691"/>
                </a:cubicBezTo>
                <a:cubicBezTo>
                  <a:pt x="4732369" y="425121"/>
                  <a:pt x="4710842" y="436742"/>
                  <a:pt x="4692745" y="435790"/>
                </a:cubicBezTo>
                <a:cubicBezTo>
                  <a:pt x="4583584" y="430075"/>
                  <a:pt x="4479758" y="457508"/>
                  <a:pt x="4375933" y="483417"/>
                </a:cubicBezTo>
                <a:cubicBezTo>
                  <a:pt x="4311923" y="499420"/>
                  <a:pt x="4249436" y="500372"/>
                  <a:pt x="4185426" y="484179"/>
                </a:cubicBezTo>
                <a:cubicBezTo>
                  <a:pt x="4139133" y="472367"/>
                  <a:pt x="4095315" y="491800"/>
                  <a:pt x="4052072" y="505134"/>
                </a:cubicBezTo>
                <a:cubicBezTo>
                  <a:pt x="4043117" y="507799"/>
                  <a:pt x="4034735" y="518278"/>
                  <a:pt x="4029973" y="527233"/>
                </a:cubicBezTo>
                <a:cubicBezTo>
                  <a:pt x="4012826" y="558858"/>
                  <a:pt x="3984441" y="563810"/>
                  <a:pt x="3948626" y="550666"/>
                </a:cubicBezTo>
                <a:cubicBezTo>
                  <a:pt x="3920241" y="540377"/>
                  <a:pt x="3894332" y="526661"/>
                  <a:pt x="3871280" y="502275"/>
                </a:cubicBezTo>
                <a:cubicBezTo>
                  <a:pt x="3844229" y="473701"/>
                  <a:pt x="3816224" y="441124"/>
                  <a:pt x="3774312" y="429122"/>
                </a:cubicBezTo>
                <a:cubicBezTo>
                  <a:pt x="3756214" y="423979"/>
                  <a:pt x="3740593" y="423217"/>
                  <a:pt x="3721543" y="428552"/>
                </a:cubicBezTo>
                <a:cubicBezTo>
                  <a:pt x="3684583" y="438837"/>
                  <a:pt x="3647436" y="446078"/>
                  <a:pt x="3612763" y="414263"/>
                </a:cubicBezTo>
                <a:cubicBezTo>
                  <a:pt x="3593712" y="396736"/>
                  <a:pt x="3567994" y="385496"/>
                  <a:pt x="3537323" y="389878"/>
                </a:cubicBezTo>
                <a:cubicBezTo>
                  <a:pt x="3499031" y="395402"/>
                  <a:pt x="3464168" y="381496"/>
                  <a:pt x="3431593" y="360921"/>
                </a:cubicBezTo>
                <a:cubicBezTo>
                  <a:pt x="3419971" y="353491"/>
                  <a:pt x="3405682" y="349301"/>
                  <a:pt x="3392158" y="345681"/>
                </a:cubicBezTo>
                <a:cubicBezTo>
                  <a:pt x="3360915" y="337298"/>
                  <a:pt x="3329480" y="329868"/>
                  <a:pt x="3297856" y="323010"/>
                </a:cubicBezTo>
                <a:cubicBezTo>
                  <a:pt x="3271948" y="317296"/>
                  <a:pt x="3245849" y="313104"/>
                  <a:pt x="3219748" y="308151"/>
                </a:cubicBezTo>
                <a:cubicBezTo>
                  <a:pt x="3191173" y="302817"/>
                  <a:pt x="3168502" y="290433"/>
                  <a:pt x="3156692" y="261668"/>
                </a:cubicBezTo>
                <a:cubicBezTo>
                  <a:pt x="3152882" y="252524"/>
                  <a:pt x="3143737" y="245283"/>
                  <a:pt x="3136497" y="237663"/>
                </a:cubicBezTo>
                <a:cubicBezTo>
                  <a:pt x="3131355" y="232139"/>
                  <a:pt x="3124495" y="227947"/>
                  <a:pt x="3119733" y="222233"/>
                </a:cubicBezTo>
                <a:cubicBezTo>
                  <a:pt x="3094776" y="192132"/>
                  <a:pt x="3070201" y="161843"/>
                  <a:pt x="3045436" y="131742"/>
                </a:cubicBezTo>
                <a:cubicBezTo>
                  <a:pt x="3042958" y="128884"/>
                  <a:pt x="3040292" y="125455"/>
                  <a:pt x="3037054" y="124121"/>
                </a:cubicBezTo>
                <a:cubicBezTo>
                  <a:pt x="3003525" y="110215"/>
                  <a:pt x="2969614" y="97070"/>
                  <a:pt x="2936466" y="82400"/>
                </a:cubicBezTo>
                <a:cubicBezTo>
                  <a:pt x="2923702" y="76686"/>
                  <a:pt x="2910558" y="69637"/>
                  <a:pt x="2901031" y="59731"/>
                </a:cubicBezTo>
                <a:cubicBezTo>
                  <a:pt x="2879314" y="37250"/>
                  <a:pt x="2859502" y="12866"/>
                  <a:pt x="2828259" y="3149"/>
                </a:cubicBezTo>
                <a:cubicBezTo>
                  <a:pt x="2819114" y="293"/>
                  <a:pt x="2808256" y="-1231"/>
                  <a:pt x="2799492" y="1245"/>
                </a:cubicBezTo>
                <a:cubicBezTo>
                  <a:pt x="2763867" y="11532"/>
                  <a:pt x="2729005" y="24296"/>
                  <a:pt x="2693570" y="35154"/>
                </a:cubicBezTo>
                <a:cubicBezTo>
                  <a:pt x="2671092" y="41823"/>
                  <a:pt x="2650707" y="49825"/>
                  <a:pt x="2639847" y="73448"/>
                </a:cubicBezTo>
                <a:cubicBezTo>
                  <a:pt x="2636801" y="80114"/>
                  <a:pt x="2628226" y="87354"/>
                  <a:pt x="2621178" y="88688"/>
                </a:cubicBezTo>
                <a:cubicBezTo>
                  <a:pt x="2575839" y="97260"/>
                  <a:pt x="2531069" y="101451"/>
                  <a:pt x="2489348" y="72304"/>
                </a:cubicBezTo>
                <a:cubicBezTo>
                  <a:pt x="2480585" y="66017"/>
                  <a:pt x="2464201" y="66017"/>
                  <a:pt x="2452580" y="68683"/>
                </a:cubicBezTo>
                <a:cubicBezTo>
                  <a:pt x="2407811" y="78590"/>
                  <a:pt x="2365328" y="82020"/>
                  <a:pt x="2326464" y="50395"/>
                </a:cubicBezTo>
                <a:cubicBezTo>
                  <a:pt x="2321892" y="46585"/>
                  <a:pt x="2307224" y="50015"/>
                  <a:pt x="2300365" y="54777"/>
                </a:cubicBezTo>
                <a:cubicBezTo>
                  <a:pt x="2234259" y="101261"/>
                  <a:pt x="2198064" y="102405"/>
                  <a:pt x="2130434" y="58397"/>
                </a:cubicBezTo>
                <a:cubicBezTo>
                  <a:pt x="2126052" y="55539"/>
                  <a:pt x="2120337" y="52301"/>
                  <a:pt x="2118621" y="47919"/>
                </a:cubicBezTo>
                <a:cubicBezTo>
                  <a:pt x="2107001" y="19914"/>
                  <a:pt x="2082236" y="19152"/>
                  <a:pt x="2057659" y="16866"/>
                </a:cubicBezTo>
                <a:cubicBezTo>
                  <a:pt x="2030608" y="14390"/>
                  <a:pt x="2003555" y="11152"/>
                  <a:pt x="1976314" y="8865"/>
                </a:cubicBezTo>
                <a:cubicBezTo>
                  <a:pt x="1971550" y="8483"/>
                  <a:pt x="1966216" y="10007"/>
                  <a:pt x="1961454" y="11724"/>
                </a:cubicBezTo>
                <a:cubicBezTo>
                  <a:pt x="1943165" y="18010"/>
                  <a:pt x="1925449" y="27154"/>
                  <a:pt x="1906588" y="30964"/>
                </a:cubicBezTo>
                <a:cubicBezTo>
                  <a:pt x="1865821" y="39156"/>
                  <a:pt x="1826385" y="55539"/>
                  <a:pt x="1783330" y="48871"/>
                </a:cubicBezTo>
                <a:cubicBezTo>
                  <a:pt x="1775902" y="47729"/>
                  <a:pt x="1767327" y="53253"/>
                  <a:pt x="1759327" y="55349"/>
                </a:cubicBezTo>
                <a:cubicBezTo>
                  <a:pt x="1744849" y="58969"/>
                  <a:pt x="1730750" y="64111"/>
                  <a:pt x="1716082" y="65445"/>
                </a:cubicBezTo>
                <a:cubicBezTo>
                  <a:pt x="1677218" y="68875"/>
                  <a:pt x="1637975" y="71924"/>
                  <a:pt x="1598920" y="72114"/>
                </a:cubicBezTo>
                <a:cubicBezTo>
                  <a:pt x="1580061" y="72304"/>
                  <a:pt x="1561201" y="65065"/>
                  <a:pt x="1542150" y="62207"/>
                </a:cubicBezTo>
                <a:cubicBezTo>
                  <a:pt x="1533578" y="60873"/>
                  <a:pt x="1519669" y="58587"/>
                  <a:pt x="1516813" y="62779"/>
                </a:cubicBezTo>
                <a:cubicBezTo>
                  <a:pt x="1494714" y="94592"/>
                  <a:pt x="1463661" y="88496"/>
                  <a:pt x="1432228" y="88116"/>
                </a:cubicBezTo>
                <a:cubicBezTo>
                  <a:pt x="1362884" y="87354"/>
                  <a:pt x="1295826" y="60493"/>
                  <a:pt x="1224765" y="71924"/>
                </a:cubicBezTo>
                <a:cubicBezTo>
                  <a:pt x="1204191" y="75162"/>
                  <a:pt x="1181330" y="62397"/>
                  <a:pt x="1159231" y="58207"/>
                </a:cubicBezTo>
                <a:cubicBezTo>
                  <a:pt x="1147801" y="56111"/>
                  <a:pt x="1135228" y="53633"/>
                  <a:pt x="1124370" y="56301"/>
                </a:cubicBezTo>
                <a:cubicBezTo>
                  <a:pt x="1107605" y="60493"/>
                  <a:pt x="1091411" y="68113"/>
                  <a:pt x="1075600" y="75542"/>
                </a:cubicBezTo>
                <a:cubicBezTo>
                  <a:pt x="1046261" y="89258"/>
                  <a:pt x="1016162" y="89258"/>
                  <a:pt x="986633" y="79162"/>
                </a:cubicBezTo>
                <a:cubicBezTo>
                  <a:pt x="944722" y="64873"/>
                  <a:pt x="903193" y="64873"/>
                  <a:pt x="861089" y="76304"/>
                </a:cubicBezTo>
                <a:cubicBezTo>
                  <a:pt x="826990" y="85638"/>
                  <a:pt x="791935" y="92116"/>
                  <a:pt x="759168" y="104689"/>
                </a:cubicBezTo>
                <a:cubicBezTo>
                  <a:pt x="744689" y="110215"/>
                  <a:pt x="732497" y="126597"/>
                  <a:pt x="723735" y="140696"/>
                </a:cubicBezTo>
                <a:cubicBezTo>
                  <a:pt x="706018" y="169271"/>
                  <a:pt x="674013" y="169081"/>
                  <a:pt x="647532" y="147934"/>
                </a:cubicBezTo>
                <a:cubicBezTo>
                  <a:pt x="619717" y="125645"/>
                  <a:pt x="584664" y="112501"/>
                  <a:pt x="552659" y="95926"/>
                </a:cubicBezTo>
                <a:cubicBezTo>
                  <a:pt x="549993" y="94592"/>
                  <a:pt x="545039" y="96116"/>
                  <a:pt x="541800" y="97640"/>
                </a:cubicBezTo>
                <a:cubicBezTo>
                  <a:pt x="488649" y="122407"/>
                  <a:pt x="433593" y="126979"/>
                  <a:pt x="375107" y="123169"/>
                </a:cubicBezTo>
                <a:cubicBezTo>
                  <a:pt x="341960" y="121073"/>
                  <a:pt x="307289" y="137076"/>
                  <a:pt x="273567" y="145458"/>
                </a:cubicBezTo>
                <a:cubicBezTo>
                  <a:pt x="269757" y="146410"/>
                  <a:pt x="266519" y="151174"/>
                  <a:pt x="264043" y="154792"/>
                </a:cubicBezTo>
                <a:cubicBezTo>
                  <a:pt x="240228" y="190800"/>
                  <a:pt x="208223" y="200706"/>
                  <a:pt x="169360" y="177273"/>
                </a:cubicBezTo>
                <a:cubicBezTo>
                  <a:pt x="143643" y="161651"/>
                  <a:pt x="118114" y="158032"/>
                  <a:pt x="89347" y="157460"/>
                </a:cubicBezTo>
                <a:cubicBezTo>
                  <a:pt x="71059" y="157078"/>
                  <a:pt x="52962" y="147934"/>
                  <a:pt x="34291" y="145268"/>
                </a:cubicBezTo>
                <a:lnTo>
                  <a:pt x="0" y="142056"/>
                </a:lnTo>
                <a:lnTo>
                  <a:pt x="0" y="849556"/>
                </a:lnTo>
                <a:lnTo>
                  <a:pt x="60652" y="844783"/>
                </a:lnTo>
                <a:cubicBezTo>
                  <a:pt x="80251" y="839473"/>
                  <a:pt x="99446" y="832043"/>
                  <a:pt x="119068" y="827281"/>
                </a:cubicBezTo>
                <a:cubicBezTo>
                  <a:pt x="137355" y="822899"/>
                  <a:pt x="154501" y="812802"/>
                  <a:pt x="171840" y="804420"/>
                </a:cubicBezTo>
                <a:cubicBezTo>
                  <a:pt x="204985" y="788417"/>
                  <a:pt x="240420" y="798514"/>
                  <a:pt x="274329" y="794324"/>
                </a:cubicBezTo>
                <a:cubicBezTo>
                  <a:pt x="285188" y="792990"/>
                  <a:pt x="296046" y="791466"/>
                  <a:pt x="306715" y="788798"/>
                </a:cubicBezTo>
                <a:cubicBezTo>
                  <a:pt x="335864" y="781749"/>
                  <a:pt x="365583" y="775653"/>
                  <a:pt x="393967" y="765937"/>
                </a:cubicBezTo>
                <a:cubicBezTo>
                  <a:pt x="426165" y="755078"/>
                  <a:pt x="457028" y="740600"/>
                  <a:pt x="493793" y="725549"/>
                </a:cubicBezTo>
                <a:cubicBezTo>
                  <a:pt x="506557" y="729360"/>
                  <a:pt x="526180" y="739648"/>
                  <a:pt x="546373" y="740600"/>
                </a:cubicBezTo>
                <a:cubicBezTo>
                  <a:pt x="611337" y="743838"/>
                  <a:pt x="672107" y="726121"/>
                  <a:pt x="730211" y="698116"/>
                </a:cubicBezTo>
                <a:cubicBezTo>
                  <a:pt x="747927" y="689734"/>
                  <a:pt x="766980" y="684210"/>
                  <a:pt x="784889" y="676018"/>
                </a:cubicBezTo>
                <a:cubicBezTo>
                  <a:pt x="791173" y="673161"/>
                  <a:pt x="799365" y="667065"/>
                  <a:pt x="800509" y="661349"/>
                </a:cubicBezTo>
                <a:cubicBezTo>
                  <a:pt x="807175" y="628201"/>
                  <a:pt x="831942" y="628772"/>
                  <a:pt x="857661" y="626868"/>
                </a:cubicBezTo>
                <a:cubicBezTo>
                  <a:pt x="888332" y="624582"/>
                  <a:pt x="918621" y="619248"/>
                  <a:pt x="949102" y="614676"/>
                </a:cubicBezTo>
                <a:cubicBezTo>
                  <a:pt x="953104" y="614104"/>
                  <a:pt x="956722" y="610104"/>
                  <a:pt x="960342" y="607435"/>
                </a:cubicBezTo>
                <a:cubicBezTo>
                  <a:pt x="965867" y="603435"/>
                  <a:pt x="971011" y="597339"/>
                  <a:pt x="977109" y="595815"/>
                </a:cubicBezTo>
                <a:cubicBezTo>
                  <a:pt x="1008350" y="588385"/>
                  <a:pt x="1039783" y="582099"/>
                  <a:pt x="1071218" y="575240"/>
                </a:cubicBezTo>
                <a:cubicBezTo>
                  <a:pt x="1078266" y="573716"/>
                  <a:pt x="1085505" y="571812"/>
                  <a:pt x="1091983" y="568764"/>
                </a:cubicBezTo>
                <a:cubicBezTo>
                  <a:pt x="1098079" y="565906"/>
                  <a:pt x="1103223" y="560952"/>
                  <a:pt x="1109321" y="557904"/>
                </a:cubicBezTo>
                <a:cubicBezTo>
                  <a:pt x="1125892" y="549714"/>
                  <a:pt x="1142851" y="542093"/>
                  <a:pt x="1162279" y="532949"/>
                </a:cubicBezTo>
                <a:cubicBezTo>
                  <a:pt x="1173138" y="550094"/>
                  <a:pt x="1187810" y="540377"/>
                  <a:pt x="1206097" y="532187"/>
                </a:cubicBezTo>
                <a:cubicBezTo>
                  <a:pt x="1224765" y="523805"/>
                  <a:pt x="1246292" y="521137"/>
                  <a:pt x="1266867" y="518088"/>
                </a:cubicBezTo>
                <a:cubicBezTo>
                  <a:pt x="1304588" y="512564"/>
                  <a:pt x="1342499" y="509134"/>
                  <a:pt x="1380219" y="504182"/>
                </a:cubicBezTo>
                <a:cubicBezTo>
                  <a:pt x="1388221" y="503038"/>
                  <a:pt x="1397365" y="500944"/>
                  <a:pt x="1403461" y="496180"/>
                </a:cubicBezTo>
                <a:cubicBezTo>
                  <a:pt x="1445181" y="464175"/>
                  <a:pt x="1495858" y="455222"/>
                  <a:pt x="1544054" y="458268"/>
                </a:cubicBezTo>
                <a:cubicBezTo>
                  <a:pt x="1581965" y="460557"/>
                  <a:pt x="1619114" y="462270"/>
                  <a:pt x="1656644" y="459032"/>
                </a:cubicBezTo>
                <a:cubicBezTo>
                  <a:pt x="1659502" y="458841"/>
                  <a:pt x="1663312" y="459223"/>
                  <a:pt x="1665406" y="460747"/>
                </a:cubicBezTo>
                <a:cubicBezTo>
                  <a:pt x="1678360" y="470843"/>
                  <a:pt x="1691887" y="471605"/>
                  <a:pt x="1708461" y="473318"/>
                </a:cubicBezTo>
                <a:cubicBezTo>
                  <a:pt x="1731894" y="475797"/>
                  <a:pt x="1753421" y="474081"/>
                  <a:pt x="1775140" y="469891"/>
                </a:cubicBezTo>
                <a:cubicBezTo>
                  <a:pt x="1790952" y="466843"/>
                  <a:pt x="1806953" y="460557"/>
                  <a:pt x="1821051" y="452554"/>
                </a:cubicBezTo>
                <a:cubicBezTo>
                  <a:pt x="1840672" y="441314"/>
                  <a:pt x="1859535" y="436934"/>
                  <a:pt x="1878203" y="451792"/>
                </a:cubicBezTo>
                <a:cubicBezTo>
                  <a:pt x="1898396" y="467605"/>
                  <a:pt x="1921257" y="462081"/>
                  <a:pt x="1943547" y="462651"/>
                </a:cubicBezTo>
                <a:cubicBezTo>
                  <a:pt x="1953262" y="462843"/>
                  <a:pt x="1963550" y="462461"/>
                  <a:pt x="1972884" y="464937"/>
                </a:cubicBezTo>
                <a:cubicBezTo>
                  <a:pt x="1999935" y="471987"/>
                  <a:pt x="2026036" y="482655"/>
                  <a:pt x="2053469" y="487417"/>
                </a:cubicBezTo>
                <a:cubicBezTo>
                  <a:pt x="2068710" y="490084"/>
                  <a:pt x="2085664" y="485321"/>
                  <a:pt x="2101477" y="481893"/>
                </a:cubicBezTo>
                <a:cubicBezTo>
                  <a:pt x="2117479" y="478273"/>
                  <a:pt x="2133290" y="472749"/>
                  <a:pt x="2148722" y="467033"/>
                </a:cubicBezTo>
                <a:cubicBezTo>
                  <a:pt x="2159199" y="463223"/>
                  <a:pt x="2170629" y="459603"/>
                  <a:pt x="2179011" y="452744"/>
                </a:cubicBezTo>
                <a:cubicBezTo>
                  <a:pt x="2198064" y="437124"/>
                  <a:pt x="2217685" y="434455"/>
                  <a:pt x="2240165" y="442648"/>
                </a:cubicBezTo>
                <a:cubicBezTo>
                  <a:pt x="2243593" y="443982"/>
                  <a:pt x="2247594" y="443982"/>
                  <a:pt x="2251404" y="444172"/>
                </a:cubicBezTo>
                <a:cubicBezTo>
                  <a:pt x="2312370" y="448172"/>
                  <a:pt x="2373330" y="450650"/>
                  <a:pt x="2433912" y="456746"/>
                </a:cubicBezTo>
                <a:cubicBezTo>
                  <a:pt x="2458485" y="459223"/>
                  <a:pt x="2482107" y="470081"/>
                  <a:pt x="2506302" y="476939"/>
                </a:cubicBezTo>
                <a:cubicBezTo>
                  <a:pt x="2511256" y="478273"/>
                  <a:pt x="2516783" y="480369"/>
                  <a:pt x="2521735" y="479415"/>
                </a:cubicBezTo>
                <a:cubicBezTo>
                  <a:pt x="2575647" y="469891"/>
                  <a:pt x="2626132" y="483797"/>
                  <a:pt x="2675854" y="502086"/>
                </a:cubicBezTo>
                <a:cubicBezTo>
                  <a:pt x="2680996" y="503992"/>
                  <a:pt x="2687282" y="503419"/>
                  <a:pt x="2692998" y="503038"/>
                </a:cubicBezTo>
                <a:cubicBezTo>
                  <a:pt x="2709003" y="501706"/>
                  <a:pt x="2726337" y="495038"/>
                  <a:pt x="2740816" y="499037"/>
                </a:cubicBezTo>
                <a:cubicBezTo>
                  <a:pt x="2779297" y="510088"/>
                  <a:pt x="2817398" y="523423"/>
                  <a:pt x="2853596" y="540187"/>
                </a:cubicBezTo>
                <a:cubicBezTo>
                  <a:pt x="2890365" y="557142"/>
                  <a:pt x="2924464" y="571430"/>
                  <a:pt x="2966565" y="554286"/>
                </a:cubicBezTo>
                <a:cubicBezTo>
                  <a:pt x="2984472" y="547045"/>
                  <a:pt x="3008095" y="552190"/>
                  <a:pt x="3028671" y="554094"/>
                </a:cubicBezTo>
                <a:cubicBezTo>
                  <a:pt x="3043720" y="555618"/>
                  <a:pt x="3058198" y="564192"/>
                  <a:pt x="3073059" y="564192"/>
                </a:cubicBezTo>
                <a:cubicBezTo>
                  <a:pt x="3112686" y="564192"/>
                  <a:pt x="3147927" y="574288"/>
                  <a:pt x="3182219" y="594862"/>
                </a:cubicBezTo>
                <a:cubicBezTo>
                  <a:pt x="3195557" y="602863"/>
                  <a:pt x="3216322" y="597529"/>
                  <a:pt x="3233656" y="599625"/>
                </a:cubicBezTo>
                <a:cubicBezTo>
                  <a:pt x="3251947" y="602101"/>
                  <a:pt x="3270804" y="604387"/>
                  <a:pt x="3288332" y="609914"/>
                </a:cubicBezTo>
                <a:cubicBezTo>
                  <a:pt x="3333672" y="624392"/>
                  <a:pt x="3378441" y="640774"/>
                  <a:pt x="3423591" y="656015"/>
                </a:cubicBezTo>
                <a:cubicBezTo>
                  <a:pt x="3460738" y="668590"/>
                  <a:pt x="3497317" y="658683"/>
                  <a:pt x="3534084" y="653349"/>
                </a:cubicBezTo>
                <a:cubicBezTo>
                  <a:pt x="3557137" y="649919"/>
                  <a:pt x="3578662" y="641727"/>
                  <a:pt x="3604571" y="653918"/>
                </a:cubicBezTo>
                <a:cubicBezTo>
                  <a:pt x="3629338" y="665541"/>
                  <a:pt x="3660771" y="662873"/>
                  <a:pt x="3688586" y="669160"/>
                </a:cubicBezTo>
                <a:cubicBezTo>
                  <a:pt x="3712020" y="674494"/>
                  <a:pt x="3734687" y="683068"/>
                  <a:pt x="3757358" y="691450"/>
                </a:cubicBezTo>
                <a:cubicBezTo>
                  <a:pt x="3788221" y="702881"/>
                  <a:pt x="3818700" y="714881"/>
                  <a:pt x="3852421" y="709167"/>
                </a:cubicBezTo>
                <a:cubicBezTo>
                  <a:pt x="3890714" y="702689"/>
                  <a:pt x="3917001" y="727073"/>
                  <a:pt x="3947104" y="743267"/>
                </a:cubicBezTo>
                <a:cubicBezTo>
                  <a:pt x="3967869" y="754316"/>
                  <a:pt x="3990538" y="762509"/>
                  <a:pt x="4013208" y="769367"/>
                </a:cubicBezTo>
                <a:cubicBezTo>
                  <a:pt x="4043497" y="778321"/>
                  <a:pt x="4074740" y="783655"/>
                  <a:pt x="4105222" y="792417"/>
                </a:cubicBezTo>
                <a:cubicBezTo>
                  <a:pt x="4151325" y="805561"/>
                  <a:pt x="4198001" y="815850"/>
                  <a:pt x="4246006" y="808610"/>
                </a:cubicBezTo>
                <a:cubicBezTo>
                  <a:pt x="4268105" y="805372"/>
                  <a:pt x="4288682" y="805561"/>
                  <a:pt x="4310779" y="810326"/>
                </a:cubicBezTo>
                <a:cubicBezTo>
                  <a:pt x="4346974" y="818136"/>
                  <a:pt x="4384123" y="819089"/>
                  <a:pt x="4413272" y="848235"/>
                </a:cubicBezTo>
                <a:cubicBezTo>
                  <a:pt x="4423558" y="858524"/>
                  <a:pt x="4442037" y="861190"/>
                  <a:pt x="4457087" y="866524"/>
                </a:cubicBezTo>
                <a:cubicBezTo>
                  <a:pt x="4474424" y="872812"/>
                  <a:pt x="4487186" y="869572"/>
                  <a:pt x="4496523" y="851284"/>
                </a:cubicBezTo>
                <a:cubicBezTo>
                  <a:pt x="4500713" y="843093"/>
                  <a:pt x="4512715" y="835091"/>
                  <a:pt x="4522050" y="833757"/>
                </a:cubicBezTo>
                <a:cubicBezTo>
                  <a:pt x="4550055" y="829757"/>
                  <a:pt x="4575773" y="835663"/>
                  <a:pt x="4602824" y="848618"/>
                </a:cubicBezTo>
                <a:cubicBezTo>
                  <a:pt x="4628161" y="860810"/>
                  <a:pt x="4659786" y="859476"/>
                  <a:pt x="4688553" y="864238"/>
                </a:cubicBezTo>
                <a:cubicBezTo>
                  <a:pt x="4708936" y="867668"/>
                  <a:pt x="4729321" y="874716"/>
                  <a:pt x="4749895" y="874716"/>
                </a:cubicBezTo>
                <a:cubicBezTo>
                  <a:pt x="4775424" y="874716"/>
                  <a:pt x="4800761" y="868620"/>
                  <a:pt x="4826480" y="866334"/>
                </a:cubicBezTo>
                <a:cubicBezTo>
                  <a:pt x="4846482" y="864430"/>
                  <a:pt x="4866867" y="865192"/>
                  <a:pt x="4886870" y="862906"/>
                </a:cubicBezTo>
                <a:cubicBezTo>
                  <a:pt x="4903254" y="861190"/>
                  <a:pt x="4919447" y="856810"/>
                  <a:pt x="4935639" y="853190"/>
                </a:cubicBezTo>
                <a:cubicBezTo>
                  <a:pt x="4941546" y="851856"/>
                  <a:pt x="4947452" y="846711"/>
                  <a:pt x="4952784" y="847473"/>
                </a:cubicBezTo>
                <a:cubicBezTo>
                  <a:pt x="5005745" y="855666"/>
                  <a:pt x="5043847" y="819089"/>
                  <a:pt x="5088617" y="802896"/>
                </a:cubicBezTo>
                <a:cubicBezTo>
                  <a:pt x="5135672" y="785749"/>
                  <a:pt x="5181204" y="759461"/>
                  <a:pt x="5233781" y="767271"/>
                </a:cubicBezTo>
                <a:cubicBezTo>
                  <a:pt x="5265596" y="772033"/>
                  <a:pt x="5296267" y="783083"/>
                  <a:pt x="5327893" y="789752"/>
                </a:cubicBezTo>
                <a:cubicBezTo>
                  <a:pt x="5339132" y="792038"/>
                  <a:pt x="5351705" y="791656"/>
                  <a:pt x="5362946" y="789370"/>
                </a:cubicBezTo>
                <a:cubicBezTo>
                  <a:pt x="5417240" y="778891"/>
                  <a:pt x="5470771" y="777367"/>
                  <a:pt x="5524115" y="794514"/>
                </a:cubicBezTo>
                <a:cubicBezTo>
                  <a:pt x="5533257" y="797372"/>
                  <a:pt x="5542974" y="800038"/>
                  <a:pt x="5552500" y="800038"/>
                </a:cubicBezTo>
                <a:cubicBezTo>
                  <a:pt x="5604697" y="800038"/>
                  <a:pt x="5655944" y="796038"/>
                  <a:pt x="5705857" y="777367"/>
                </a:cubicBezTo>
                <a:cubicBezTo>
                  <a:pt x="5722622" y="771080"/>
                  <a:pt x="5743006" y="775081"/>
                  <a:pt x="5761485" y="773557"/>
                </a:cubicBezTo>
                <a:cubicBezTo>
                  <a:pt x="5778629" y="772224"/>
                  <a:pt x="5796156" y="771653"/>
                  <a:pt x="5812731" y="767271"/>
                </a:cubicBezTo>
                <a:cubicBezTo>
                  <a:pt x="5836925" y="760795"/>
                  <a:pt x="5859404" y="760033"/>
                  <a:pt x="5884361" y="765747"/>
                </a:cubicBezTo>
                <a:cubicBezTo>
                  <a:pt x="5908174" y="771080"/>
                  <a:pt x="5933892" y="768415"/>
                  <a:pt x="5958660" y="768605"/>
                </a:cubicBezTo>
                <a:cubicBezTo>
                  <a:pt x="5986282" y="768795"/>
                  <a:pt x="6013906" y="768984"/>
                  <a:pt x="6041528" y="768033"/>
                </a:cubicBezTo>
                <a:cubicBezTo>
                  <a:pt x="6052579" y="767653"/>
                  <a:pt x="6065151" y="760033"/>
                  <a:pt x="6074297" y="763081"/>
                </a:cubicBezTo>
                <a:cubicBezTo>
                  <a:pt x="6103824" y="773366"/>
                  <a:pt x="6133353" y="760985"/>
                  <a:pt x="6162880" y="766509"/>
                </a:cubicBezTo>
                <a:cubicBezTo>
                  <a:pt x="6177360" y="769367"/>
                  <a:pt x="6193743" y="761557"/>
                  <a:pt x="6209364" y="760795"/>
                </a:cubicBezTo>
                <a:cubicBezTo>
                  <a:pt x="6234892" y="759461"/>
                  <a:pt x="6260419" y="760033"/>
                  <a:pt x="6285948" y="759651"/>
                </a:cubicBezTo>
                <a:cubicBezTo>
                  <a:pt x="6294330" y="759461"/>
                  <a:pt x="6302523" y="758699"/>
                  <a:pt x="6310905" y="758316"/>
                </a:cubicBezTo>
                <a:cubicBezTo>
                  <a:pt x="6318335" y="757936"/>
                  <a:pt x="6326145" y="756222"/>
                  <a:pt x="6333194" y="757554"/>
                </a:cubicBezTo>
                <a:cubicBezTo>
                  <a:pt x="6358723" y="762318"/>
                  <a:pt x="6383869" y="770129"/>
                  <a:pt x="6409586" y="773177"/>
                </a:cubicBezTo>
                <a:cubicBezTo>
                  <a:pt x="6431875" y="775843"/>
                  <a:pt x="6454928" y="772224"/>
                  <a:pt x="6477407" y="774129"/>
                </a:cubicBezTo>
                <a:cubicBezTo>
                  <a:pt x="6517032" y="777367"/>
                  <a:pt x="6556657" y="783083"/>
                  <a:pt x="6596283" y="786703"/>
                </a:cubicBezTo>
                <a:cubicBezTo>
                  <a:pt x="6604857" y="787465"/>
                  <a:pt x="6613809" y="782701"/>
                  <a:pt x="6622573" y="782321"/>
                </a:cubicBezTo>
                <a:cubicBezTo>
                  <a:pt x="6650006" y="781369"/>
                  <a:pt x="6677439" y="781177"/>
                  <a:pt x="6704872" y="780607"/>
                </a:cubicBezTo>
                <a:cubicBezTo>
                  <a:pt x="6720493" y="780415"/>
                  <a:pt x="6736305" y="780987"/>
                  <a:pt x="6751738" y="779273"/>
                </a:cubicBezTo>
                <a:cubicBezTo>
                  <a:pt x="6772120" y="776987"/>
                  <a:pt x="6790599" y="773557"/>
                  <a:pt x="6809650" y="788417"/>
                </a:cubicBezTo>
                <a:cubicBezTo>
                  <a:pt x="6816984" y="794180"/>
                  <a:pt x="6824819" y="797942"/>
                  <a:pt x="6832976" y="800428"/>
                </a:cubicBezTo>
                <a:close/>
              </a:path>
            </a:pathLst>
          </a:custGeom>
          <a:blipFill dpi="0" rotWithShape="1">
            <a:blip r:embed="rId3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9" name="Picture 8" descr="A logo of a university&#10;&#10;AI-generated content may be incorrect.">
            <a:extLst>
              <a:ext uri="{FF2B5EF4-FFF2-40B4-BE49-F238E27FC236}">
                <a16:creationId xmlns:a16="http://schemas.microsoft.com/office/drawing/2014/main" id="{433F4E79-94C2-37ED-B41E-CD6683052B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4861" y="6024149"/>
            <a:ext cx="1371601" cy="833851"/>
          </a:xfrm>
          <a:prstGeom prst="rect">
            <a:avLst/>
          </a:prstGeom>
        </p:spPr>
      </p:pic>
      <p:pic>
        <p:nvPicPr>
          <p:cNvPr id="10" name="Picture 9" descr="A qr code on a black background&#10;&#10;AI-generated content may be incorrect.">
            <a:extLst>
              <a:ext uri="{FF2B5EF4-FFF2-40B4-BE49-F238E27FC236}">
                <a16:creationId xmlns:a16="http://schemas.microsoft.com/office/drawing/2014/main" id="{A2F05494-BF71-5439-7380-7833AD91F5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0939" y="3932774"/>
            <a:ext cx="5537202" cy="31146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82D97CF-0B55-01D7-1567-5F798367BB9F}"/>
              </a:ext>
            </a:extLst>
          </p:cNvPr>
          <p:cNvSpPr txBox="1"/>
          <p:nvPr/>
        </p:nvSpPr>
        <p:spPr>
          <a:xfrm>
            <a:off x="7495082" y="6119336"/>
            <a:ext cx="1648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  <a:hlinkClick r:id="rId6"/>
              </a:rPr>
              <a:t>PPT Download</a:t>
            </a:r>
            <a:endParaRPr lang="en-US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6100024" y="863980"/>
            <a:ext cx="2987899" cy="2240924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CE00A4-7B9A-9B6B-1C6B-373A3326A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1221" y="479493"/>
            <a:ext cx="4094129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/>
              <a:t>Revolutionizing Digital Access With NFC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004647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DE3F51AC-430E-4AFD-0F9C-FE2C88D87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386" y="1615313"/>
            <a:ext cx="3583036" cy="3457629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9D2FB-3591-EB0A-9603-11CFFB408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1221" y="1984443"/>
            <a:ext cx="4094129" cy="404786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500" dirty="0"/>
              <a:t>Single-tap access to digital content in multiple formats like PDF, audio, and flipbook.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b="1" dirty="0"/>
              <a:t>Benefits Include</a:t>
            </a:r>
            <a:r>
              <a:rPr lang="en-US" sz="1500" dirty="0"/>
              <a:t>: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b="1" dirty="0"/>
              <a:t>Effortless User Experience</a:t>
            </a:r>
            <a:r>
              <a:rPr lang="en-US" sz="1500" dirty="0"/>
              <a:t>: Just a tap with any NFC-enabled device offers immediate access, eliminating the need for QR codes or complex downloads.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b="1" dirty="0"/>
              <a:t>Eco-Friendly &amp; Cost-Effective</a:t>
            </a:r>
            <a:r>
              <a:rPr lang="en-US" sz="1500" dirty="0"/>
              <a:t>: Each NFC card costs less than $0.50, supporting sustainable, accessible green finance education.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b="1" dirty="0"/>
              <a:t>On-the-Go Learning</a:t>
            </a:r>
            <a:r>
              <a:rPr lang="en-US" sz="1500" dirty="0"/>
              <a:t>: Portable, allowing users to access and engage with content anytime, anywhere.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b="1" dirty="0"/>
              <a:t>Future Enhancements</a:t>
            </a:r>
            <a:r>
              <a:rPr lang="en-US" sz="1500" dirty="0"/>
              <a:t>: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/>
              <a:t>Future NFC cards may include </a:t>
            </a:r>
            <a:r>
              <a:rPr lang="en-US" sz="1500" dirty="0">
                <a:hlinkClick r:id="rId4"/>
              </a:rPr>
              <a:t>AR</a:t>
            </a:r>
            <a:r>
              <a:rPr lang="en-US" sz="1500" dirty="0"/>
              <a:t>,</a:t>
            </a:r>
            <a:r>
              <a:rPr lang="en-US" sz="1500" dirty="0">
                <a:hlinkClick r:id="rId5"/>
              </a:rPr>
              <a:t>AR1</a:t>
            </a:r>
            <a:r>
              <a:rPr lang="en-US" sz="1500" dirty="0"/>
              <a:t> allowing users to experience immersive content, like author summaries. (Model: </a:t>
            </a:r>
            <a:r>
              <a:rPr lang="en-US" sz="1500" dirty="0">
                <a:hlinkClick r:id="rId6"/>
              </a:rPr>
              <a:t>VinUni history book</a:t>
            </a:r>
            <a:r>
              <a:rPr lang="en-US" sz="1500" dirty="0"/>
              <a:t>)</a:t>
            </a:r>
          </a:p>
          <a:p>
            <a:pPr marL="0" indent="0">
              <a:lnSpc>
                <a:spcPct val="90000"/>
              </a:lnSpc>
              <a:buNone/>
            </a:pPr>
            <a:endParaRPr lang="en-US" sz="1500" dirty="0"/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500" dirty="0"/>
          </a:p>
          <a:p>
            <a:pPr>
              <a:lnSpc>
                <a:spcPct val="90000"/>
              </a:lnSpc>
            </a:pPr>
            <a:endParaRPr lang="en-US" sz="15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C58BC4-DB51-6E7B-2A8A-691A94F9E66D}"/>
              </a:ext>
            </a:extLst>
          </p:cNvPr>
          <p:cNvSpPr txBox="1"/>
          <p:nvPr/>
        </p:nvSpPr>
        <p:spPr>
          <a:xfrm>
            <a:off x="695791" y="772942"/>
            <a:ext cx="30296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rgbClr val="FF0000"/>
                </a:solidFill>
                <a:hlinkClick r:id="rId7"/>
              </a:rPr>
              <a:t>Game change for learners!</a:t>
            </a:r>
            <a:endParaRPr lang="en-US" sz="2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623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Challenges</a:t>
            </a:r>
            <a:br>
              <a:rPr lang="en-US" altLang="en-US">
                <a:solidFill>
                  <a:srgbClr val="FFFFFF"/>
                </a:solidFill>
                <a:latin typeface="Arial" panose="020B0604020202020204" pitchFamily="34" charset="0"/>
              </a:rPr>
            </a:br>
            <a:r>
              <a:rPr lang="en-US" b="1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• </a:t>
            </a:r>
            <a:r>
              <a:rPr lang="en-US" b="1" dirty="0"/>
              <a:t>Adoption Resistance: 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Traditional mindset </a:t>
            </a:r>
            <a:r>
              <a:rPr lang="en-US" dirty="0"/>
              <a:t>among educators and institutions. 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b="1" dirty="0">
                <a:hlinkClick r:id="rId3"/>
              </a:rPr>
              <a:t>Quality Assurance</a:t>
            </a:r>
            <a:r>
              <a:rPr lang="en-US" b="1" dirty="0"/>
              <a:t>:</a:t>
            </a:r>
          </a:p>
          <a:p>
            <a:pPr marL="0" indent="0">
              <a:buNone/>
            </a:pPr>
            <a:r>
              <a:rPr lang="en-US" dirty="0"/>
              <a:t> Ensuring content accuracy and academic rigor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b="1" dirty="0"/>
              <a:t>Funding Needs: </a:t>
            </a:r>
          </a:p>
          <a:p>
            <a:pPr marL="0" indent="0">
              <a:buNone/>
            </a:pPr>
            <a:r>
              <a:rPr lang="en-US" dirty="0"/>
              <a:t>Sustaining the initiative amid budget constraints. 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b="1" dirty="0"/>
              <a:t>Infrastructure Gaps: </a:t>
            </a:r>
          </a:p>
          <a:p>
            <a:pPr marL="0" indent="0">
              <a:buNone/>
            </a:pPr>
            <a:r>
              <a:rPr lang="en-US" dirty="0"/>
              <a:t>Limited access to digital devices in rural areas.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Future Goals</a:t>
            </a:r>
          </a:p>
        </p:txBody>
      </p:sp>
      <p:graphicFrame>
        <p:nvGraphicFramePr>
          <p:cNvPr id="26" name="Content Placeholder 2">
            <a:extLst>
              <a:ext uri="{FF2B5EF4-FFF2-40B4-BE49-F238E27FC236}">
                <a16:creationId xmlns:a16="http://schemas.microsoft.com/office/drawing/2014/main" id="{499CEC0E-A2F7-2A85-25B2-150673A6F3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8893919"/>
              </p:ext>
            </p:extLst>
          </p:nvPr>
        </p:nvGraphicFramePr>
        <p:xfrm>
          <a:off x="628651" y="2226469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322" y="582978"/>
            <a:ext cx="5605629" cy="994172"/>
          </a:xfrm>
        </p:spPr>
        <p:txBody>
          <a:bodyPr>
            <a:normAutofit/>
          </a:bodyPr>
          <a:lstStyle/>
          <a:p>
            <a:r>
              <a:rPr lang="en-US" sz="3850" b="1" dirty="0"/>
              <a:t>Conclusion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rgbClr val="355D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rgbClr val="62C1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Picture 3" descr="Two men sitting in chairs holding a mug&#10;&#10;AI-generated content may be incorrect.">
            <a:extLst>
              <a:ext uri="{FF2B5EF4-FFF2-40B4-BE49-F238E27FC236}">
                <a16:creationId xmlns:a16="http://schemas.microsoft.com/office/drawing/2014/main" id="{CC2A1FBA-E1DF-B321-7BCE-FA754B660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5356" y="2888366"/>
            <a:ext cx="1462672" cy="1097004"/>
          </a:xfrm>
          <a:prstGeom prst="rect">
            <a:avLst/>
          </a:prstGeom>
        </p:spPr>
      </p:pic>
      <p:graphicFrame>
        <p:nvGraphicFramePr>
          <p:cNvPr id="33" name="Content Placeholder 2">
            <a:extLst>
              <a:ext uri="{FF2B5EF4-FFF2-40B4-BE49-F238E27FC236}">
                <a16:creationId xmlns:a16="http://schemas.microsoft.com/office/drawing/2014/main" id="{C729D2A1-34A4-F60E-4A5E-1A6E06DB2C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2947962"/>
              </p:ext>
            </p:extLst>
          </p:nvPr>
        </p:nvGraphicFramePr>
        <p:xfrm>
          <a:off x="233347" y="1917084"/>
          <a:ext cx="5728326" cy="3788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7747B-E500-4537-B910-B5182DFBD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Reference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CAD2049-E772-D90F-AD59-C7A56378D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18FA-C6A0-467E-9B44-4A8CF732BCF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818E72-FB4B-C55E-1686-EED2A65BF4B1}"/>
              </a:ext>
            </a:extLst>
          </p:cNvPr>
          <p:cNvSpPr txBox="1"/>
          <p:nvPr/>
        </p:nvSpPr>
        <p:spPr>
          <a:xfrm>
            <a:off x="628651" y="1732263"/>
            <a:ext cx="845117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ASEAN Cyber University.</a:t>
            </a:r>
            <a:r>
              <a:rPr lang="en-US" sz="1600" dirty="0"/>
              <a:t> (n.d.). </a:t>
            </a:r>
            <a:r>
              <a:rPr lang="en-US" sz="1600" i="1" dirty="0"/>
              <a:t>ACU-OER Project</a:t>
            </a:r>
            <a:r>
              <a:rPr lang="en-US" sz="1600" dirty="0"/>
              <a:t>. </a:t>
            </a:r>
            <a:r>
              <a:rPr lang="en-US" sz="1600" dirty="0">
                <a:hlinkClick r:id="rId2"/>
              </a:rPr>
              <a:t>https://www.aseanoer.net/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AskYourPDF</a:t>
            </a:r>
            <a:r>
              <a:rPr lang="en-US" sz="1600" b="1" dirty="0"/>
              <a:t>.</a:t>
            </a:r>
            <a:r>
              <a:rPr lang="en-US" sz="1600" dirty="0"/>
              <a:t> (n.d.). </a:t>
            </a:r>
            <a:r>
              <a:rPr lang="en-US" sz="1600" i="1" dirty="0" err="1"/>
              <a:t>AskYourPDF</a:t>
            </a:r>
            <a:r>
              <a:rPr lang="en-US" sz="1600" dirty="0"/>
              <a:t>. </a:t>
            </a:r>
            <a:r>
              <a:rPr lang="en-US" sz="1600" dirty="0">
                <a:hlinkClick r:id="rId3"/>
              </a:rPr>
              <a:t>https://askyourpdf.com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DocTranslate.io.</a:t>
            </a:r>
            <a:r>
              <a:rPr lang="en-US" sz="1600" dirty="0"/>
              <a:t> (n.d.). </a:t>
            </a:r>
            <a:r>
              <a:rPr lang="en-US" sz="1600" i="1" dirty="0"/>
              <a:t>DocTranslate.io</a:t>
            </a:r>
            <a:r>
              <a:rPr lang="en-US" sz="1600" dirty="0"/>
              <a:t>. </a:t>
            </a:r>
            <a:r>
              <a:rPr lang="en-US" sz="1600" dirty="0">
                <a:hlinkClick r:id="rId4"/>
              </a:rPr>
              <a:t>https://www.doctranslate.io/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eCampusOntario</a:t>
            </a:r>
            <a:r>
              <a:rPr lang="en-US" sz="1600" b="1" dirty="0"/>
              <a:t>.</a:t>
            </a:r>
            <a:r>
              <a:rPr lang="en-US" sz="1600" dirty="0"/>
              <a:t> (n.d.). </a:t>
            </a:r>
            <a:r>
              <a:rPr lang="en-US" sz="1600" i="1" dirty="0"/>
              <a:t>Open Library</a:t>
            </a:r>
            <a:r>
              <a:rPr lang="en-US" sz="1600" dirty="0"/>
              <a:t>. </a:t>
            </a:r>
            <a:r>
              <a:rPr lang="en-US" sz="1600" dirty="0">
                <a:hlinkClick r:id="rId5"/>
              </a:rPr>
              <a:t>https://openlibrary.ecampusontario.ca/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EverLearns</a:t>
            </a:r>
            <a:r>
              <a:rPr lang="en-US" sz="1600" b="1" dirty="0"/>
              <a:t>.</a:t>
            </a:r>
            <a:r>
              <a:rPr lang="en-US" sz="1600" dirty="0"/>
              <a:t> (n.d.). </a:t>
            </a:r>
            <a:r>
              <a:rPr lang="en-US" sz="1600" i="1" dirty="0" err="1"/>
              <a:t>EverLearns</a:t>
            </a:r>
            <a:r>
              <a:rPr lang="en-US" sz="1600" dirty="0"/>
              <a:t>. </a:t>
            </a:r>
            <a:r>
              <a:rPr lang="en-US" sz="1600" dirty="0">
                <a:hlinkClick r:id="rId6"/>
              </a:rPr>
              <a:t>https://everlearns.com/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FlipBuilder</a:t>
            </a:r>
            <a:r>
              <a:rPr lang="en-US" sz="1600" b="1" dirty="0"/>
              <a:t>.</a:t>
            </a:r>
            <a:r>
              <a:rPr lang="en-US" sz="1600" dirty="0"/>
              <a:t> (n.d.). </a:t>
            </a:r>
            <a:r>
              <a:rPr lang="en-US" sz="1600" i="1" dirty="0"/>
              <a:t>Flip PDF</a:t>
            </a:r>
            <a:r>
              <a:rPr lang="en-US" sz="1600" dirty="0"/>
              <a:t>. </a:t>
            </a:r>
            <a:r>
              <a:rPr lang="en-US" sz="1600" dirty="0">
                <a:hlinkClick r:id="rId7"/>
              </a:rPr>
              <a:t>https://www.flipbuilder.com/flip-pdf/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Le, D. A., &amp; Tin, T.</a:t>
            </a:r>
            <a:r>
              <a:rPr lang="en-US" sz="1600" dirty="0"/>
              <a:t> (2025). </a:t>
            </a:r>
            <a:r>
              <a:rPr lang="en-US" sz="1600" i="1" dirty="0"/>
              <a:t>Revolutionizing green finance education with AI: A VinUniversity initiative</a:t>
            </a:r>
            <a:r>
              <a:rPr lang="en-US" sz="1600" dirty="0"/>
              <a:t>. Proceedings of the Open Innovation Conference 2025.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Le, D. A., Truong, T. H., Dang, T. C., &amp; Tran, Q. T.</a:t>
            </a:r>
            <a:r>
              <a:rPr lang="en-US" sz="1600" dirty="0"/>
              <a:t> (2024). </a:t>
            </a:r>
            <a:r>
              <a:rPr lang="en-US" sz="1600" i="1" dirty="0"/>
              <a:t>Green finance tools education in Vietnam: A mixed method study</a:t>
            </a:r>
            <a:r>
              <a:rPr lang="en-US" sz="1600" dirty="0"/>
              <a:t>. VinUniversity Library. </a:t>
            </a:r>
            <a:r>
              <a:rPr lang="en-US" sz="1600" dirty="0">
                <a:hlinkClick r:id="rId8"/>
              </a:rPr>
              <a:t>https://pressbooks.pub/greenfinancetoolseducationinvietnam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MindPal</a:t>
            </a:r>
            <a:r>
              <a:rPr lang="en-US" sz="1600" b="1" dirty="0"/>
              <a:t>.</a:t>
            </a:r>
            <a:r>
              <a:rPr lang="en-US" sz="1600" dirty="0"/>
              <a:t> (n.d.). </a:t>
            </a:r>
            <a:r>
              <a:rPr lang="en-US" sz="1600" i="1" dirty="0" err="1"/>
              <a:t>MindPal</a:t>
            </a:r>
            <a:r>
              <a:rPr lang="en-US" sz="1600" dirty="0"/>
              <a:t>. </a:t>
            </a:r>
            <a:r>
              <a:rPr lang="en-US" sz="1600" dirty="0">
                <a:hlinkClick r:id="rId9"/>
              </a:rPr>
              <a:t>https://mindpal.space/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NaturalReader</a:t>
            </a:r>
            <a:r>
              <a:rPr lang="en-US" sz="1600" b="1" dirty="0"/>
              <a:t>.</a:t>
            </a:r>
            <a:r>
              <a:rPr lang="en-US" sz="1600" dirty="0"/>
              <a:t> (n.d.). </a:t>
            </a:r>
            <a:r>
              <a:rPr lang="en-US" sz="1600" i="1" dirty="0" err="1"/>
              <a:t>NaturalReader</a:t>
            </a:r>
            <a:r>
              <a:rPr lang="en-US" sz="1600" dirty="0"/>
              <a:t>. </a:t>
            </a:r>
            <a:r>
              <a:rPr lang="en-US" sz="1600" dirty="0">
                <a:hlinkClick r:id="rId10"/>
              </a:rPr>
              <a:t>https://www.naturalreaders.com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Pressbooks.</a:t>
            </a:r>
            <a:r>
              <a:rPr lang="en-US" sz="1600" dirty="0"/>
              <a:t> (n.d.). </a:t>
            </a:r>
            <a:r>
              <a:rPr lang="en-US" sz="1600" i="1" dirty="0"/>
              <a:t>Pressbooks</a:t>
            </a:r>
            <a:r>
              <a:rPr lang="en-US" sz="1600" dirty="0"/>
              <a:t>. </a:t>
            </a:r>
            <a:r>
              <a:rPr lang="en-US" sz="1600" dirty="0">
                <a:hlinkClick r:id="rId11"/>
              </a:rPr>
              <a:t>https://pressbooks.com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Thinkeric</a:t>
            </a:r>
            <a:r>
              <a:rPr lang="en-US" sz="1600" b="1" dirty="0"/>
              <a:t>.</a:t>
            </a:r>
            <a:r>
              <a:rPr lang="en-US" sz="1600" dirty="0"/>
              <a:t> (n.d.). </a:t>
            </a:r>
            <a:r>
              <a:rPr lang="en-US" sz="1600" i="1" dirty="0" err="1"/>
              <a:t>Thinkeric</a:t>
            </a:r>
            <a:r>
              <a:rPr lang="en-US" sz="1600" dirty="0"/>
              <a:t>. </a:t>
            </a:r>
            <a:r>
              <a:rPr lang="en-US" sz="1600" dirty="0">
                <a:hlinkClick r:id="rId12"/>
              </a:rPr>
              <a:t>https://thinkeric.com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VinUniversity.</a:t>
            </a:r>
            <a:r>
              <a:rPr lang="en-US" sz="1600" dirty="0"/>
              <a:t> (2024, March 15). </a:t>
            </a:r>
            <a:r>
              <a:rPr lang="en-US" sz="1600" i="1" dirty="0"/>
              <a:t>Revolutionizing green finance education with AI: A VinUniversity initiative</a:t>
            </a:r>
            <a:r>
              <a:rPr lang="en-US" sz="1600" dirty="0"/>
              <a:t> [Video]. YouTube. </a:t>
            </a:r>
            <a:r>
              <a:rPr lang="en-US" sz="1600" dirty="0">
                <a:hlinkClick r:id="rId13"/>
              </a:rPr>
              <a:t>https://www.youtube.com/watch?v=GfuCJPFcHdY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VinUniversity Library.</a:t>
            </a:r>
            <a:r>
              <a:rPr lang="en-US" sz="1600" dirty="0"/>
              <a:t> (n.d.). </a:t>
            </a:r>
            <a:r>
              <a:rPr lang="en-US" sz="1600" i="1" dirty="0"/>
              <a:t>E-Bookstore</a:t>
            </a:r>
            <a:r>
              <a:rPr lang="en-US" sz="1600" dirty="0"/>
              <a:t>. </a:t>
            </a:r>
            <a:r>
              <a:rPr lang="en-US" sz="1600" dirty="0">
                <a:hlinkClick r:id="rId14"/>
              </a:rPr>
              <a:t>https://library.vinuni.edu.vn/services/e-bookstore/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51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B1595A09-E336-4D1B-9B3A-06A2287A54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D76626-DCBC-BB1E-6FED-1B05FF539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0" y="4777739"/>
            <a:ext cx="2564242" cy="141211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US" sz="4200" b="1" dirty="0"/>
              <a:t>Contact Us</a:t>
            </a:r>
          </a:p>
        </p:txBody>
      </p:sp>
      <p:pic>
        <p:nvPicPr>
          <p:cNvPr id="21" name="Picture 20" descr="Yellow and blue symbols">
            <a:extLst>
              <a:ext uri="{FF2B5EF4-FFF2-40B4-BE49-F238E27FC236}">
                <a16:creationId xmlns:a16="http://schemas.microsoft.com/office/drawing/2014/main" id="{39E2C0E8-E6B9-FA08-8668-7B036A1ABC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684" b="18151"/>
          <a:stretch/>
        </p:blipFill>
        <p:spPr>
          <a:xfrm>
            <a:off x="20" y="10"/>
            <a:ext cx="9143980" cy="4558420"/>
          </a:xfrm>
          <a:custGeom>
            <a:avLst/>
            <a:gdLst/>
            <a:ahLst/>
            <a:cxnLst/>
            <a:rect l="l" t="t" r="r" b="b"/>
            <a:pathLst>
              <a:path w="12188952" h="4558430">
                <a:moveTo>
                  <a:pt x="6789701" y="4490221"/>
                </a:moveTo>
                <a:lnTo>
                  <a:pt x="6788702" y="4490299"/>
                </a:lnTo>
                <a:lnTo>
                  <a:pt x="6788476" y="4490833"/>
                </a:ln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3596895"/>
                </a:lnTo>
                <a:lnTo>
                  <a:pt x="12061096" y="3635026"/>
                </a:lnTo>
                <a:cubicBezTo>
                  <a:pt x="11933500" y="3671240"/>
                  <a:pt x="11805390" y="3705769"/>
                  <a:pt x="11676800" y="3738601"/>
                </a:cubicBezTo>
                <a:cubicBezTo>
                  <a:pt x="11262789" y="3846108"/>
                  <a:pt x="10845343" y="3939710"/>
                  <a:pt x="10425355" y="4022140"/>
                </a:cubicBezTo>
                <a:cubicBezTo>
                  <a:pt x="10092810" y="4087351"/>
                  <a:pt x="9759033" y="4145748"/>
                  <a:pt x="9424022" y="4197302"/>
                </a:cubicBezTo>
                <a:cubicBezTo>
                  <a:pt x="9102997" y="4246959"/>
                  <a:pt x="8781133" y="4291526"/>
                  <a:pt x="8458419" y="4331003"/>
                </a:cubicBezTo>
                <a:cubicBezTo>
                  <a:pt x="8211360" y="4361169"/>
                  <a:pt x="7963792" y="4386742"/>
                  <a:pt x="7715970" y="4410950"/>
                </a:cubicBezTo>
                <a:lnTo>
                  <a:pt x="6951716" y="4476730"/>
                </a:lnTo>
                <a:lnTo>
                  <a:pt x="6936303" y="4478801"/>
                </a:lnTo>
                <a:lnTo>
                  <a:pt x="6790448" y="4490162"/>
                </a:lnTo>
                <a:lnTo>
                  <a:pt x="6799941" y="4491982"/>
                </a:lnTo>
                <a:cubicBezTo>
                  <a:pt x="6811623" y="4492448"/>
                  <a:pt x="6823734" y="4490275"/>
                  <a:pt x="6835432" y="4490275"/>
                </a:cubicBezTo>
                <a:cubicBezTo>
                  <a:pt x="6851580" y="4490275"/>
                  <a:pt x="6867729" y="4487668"/>
                  <a:pt x="6884003" y="4487297"/>
                </a:cubicBezTo>
                <a:cubicBezTo>
                  <a:pt x="7115805" y="4481835"/>
                  <a:pt x="7347351" y="4469668"/>
                  <a:pt x="7578771" y="4454770"/>
                </a:cubicBezTo>
                <a:cubicBezTo>
                  <a:pt x="7927552" y="4432302"/>
                  <a:pt x="8276080" y="4404123"/>
                  <a:pt x="8623845" y="4367873"/>
                </a:cubicBezTo>
                <a:cubicBezTo>
                  <a:pt x="8909939" y="4338575"/>
                  <a:pt x="9195310" y="4303940"/>
                  <a:pt x="9479970" y="4263967"/>
                </a:cubicBezTo>
                <a:cubicBezTo>
                  <a:pt x="9864901" y="4209593"/>
                  <a:pt x="10248014" y="4144879"/>
                  <a:pt x="10629308" y="4069810"/>
                </a:cubicBezTo>
                <a:cubicBezTo>
                  <a:pt x="11090114" y="3978690"/>
                  <a:pt x="11546975" y="3871184"/>
                  <a:pt x="11998498" y="3743816"/>
                </a:cubicBezTo>
                <a:lnTo>
                  <a:pt x="12188952" y="3687715"/>
                </a:lnTo>
                <a:lnTo>
                  <a:pt x="12188952" y="3742439"/>
                </a:lnTo>
                <a:lnTo>
                  <a:pt x="11829257" y="3846853"/>
                </a:lnTo>
                <a:cubicBezTo>
                  <a:pt x="11534769" y="3926550"/>
                  <a:pt x="11238120" y="3997436"/>
                  <a:pt x="10939183" y="4061368"/>
                </a:cubicBezTo>
                <a:cubicBezTo>
                  <a:pt x="10622824" y="4129150"/>
                  <a:pt x="10304941" y="4189147"/>
                  <a:pt x="9985530" y="4241373"/>
                </a:cubicBezTo>
                <a:cubicBezTo>
                  <a:pt x="9720036" y="4284822"/>
                  <a:pt x="9453814" y="4323467"/>
                  <a:pt x="9186882" y="4357320"/>
                </a:cubicBezTo>
                <a:cubicBezTo>
                  <a:pt x="8984197" y="4382894"/>
                  <a:pt x="8781514" y="4406977"/>
                  <a:pt x="8578198" y="4426839"/>
                </a:cubicBezTo>
                <a:cubicBezTo>
                  <a:pt x="8340547" y="4449559"/>
                  <a:pt x="8102644" y="4471034"/>
                  <a:pt x="7864358" y="4488290"/>
                </a:cubicBezTo>
                <a:cubicBezTo>
                  <a:pt x="7554994" y="4510634"/>
                  <a:pt x="7245502" y="4528512"/>
                  <a:pt x="6935502" y="4539684"/>
                </a:cubicBezTo>
                <a:cubicBezTo>
                  <a:pt x="6782917" y="4545147"/>
                  <a:pt x="6630334" y="4548995"/>
                  <a:pt x="6477750" y="4553587"/>
                </a:cubicBezTo>
                <a:cubicBezTo>
                  <a:pt x="6439195" y="4551503"/>
                  <a:pt x="6400529" y="4553128"/>
                  <a:pt x="6362294" y="4558430"/>
                </a:cubicBezTo>
                <a:lnTo>
                  <a:pt x="6057129" y="4558430"/>
                </a:lnTo>
                <a:lnTo>
                  <a:pt x="5977784" y="4553836"/>
                </a:lnTo>
                <a:cubicBezTo>
                  <a:pt x="5740261" y="4541423"/>
                  <a:pt x="5502739" y="4527644"/>
                  <a:pt x="5265087" y="4517587"/>
                </a:cubicBezTo>
                <a:cubicBezTo>
                  <a:pt x="4958267" y="4505171"/>
                  <a:pt x="4651826" y="4484691"/>
                  <a:pt x="4346277" y="4455517"/>
                </a:cubicBezTo>
                <a:cubicBezTo>
                  <a:pt x="4021654" y="4424605"/>
                  <a:pt x="3697795" y="4389970"/>
                  <a:pt x="3373045" y="4356948"/>
                </a:cubicBezTo>
                <a:cubicBezTo>
                  <a:pt x="3035412" y="4322686"/>
                  <a:pt x="2698456" y="4283047"/>
                  <a:pt x="2362173" y="4238021"/>
                </a:cubicBezTo>
                <a:cubicBezTo>
                  <a:pt x="1984692" y="4187868"/>
                  <a:pt x="1608364" y="4130142"/>
                  <a:pt x="1233177" y="4064845"/>
                </a:cubicBezTo>
                <a:cubicBezTo>
                  <a:pt x="842181" y="3996132"/>
                  <a:pt x="453758" y="3917644"/>
                  <a:pt x="68500" y="3825138"/>
                </a:cubicBezTo>
                <a:lnTo>
                  <a:pt x="0" y="3807783"/>
                </a:lnTo>
                <a:lnTo>
                  <a:pt x="0" y="3751294"/>
                </a:lnTo>
                <a:lnTo>
                  <a:pt x="72441" y="3770071"/>
                </a:lnTo>
                <a:cubicBezTo>
                  <a:pt x="247961" y="3812249"/>
                  <a:pt x="424164" y="3851509"/>
                  <a:pt x="600716" y="3888441"/>
                </a:cubicBezTo>
                <a:cubicBezTo>
                  <a:pt x="988279" y="3969255"/>
                  <a:pt x="1378133" y="4038153"/>
                  <a:pt x="1769512" y="4098609"/>
                </a:cubicBezTo>
                <a:cubicBezTo>
                  <a:pt x="2052426" y="4142185"/>
                  <a:pt x="2335725" y="4182282"/>
                  <a:pt x="2613554" y="4215551"/>
                </a:cubicBezTo>
                <a:cubicBezTo>
                  <a:pt x="2605544" y="4218158"/>
                  <a:pt x="2594611" y="4208102"/>
                  <a:pt x="2581134" y="4205620"/>
                </a:cubicBezTo>
                <a:cubicBezTo>
                  <a:pt x="2087178" y="4113668"/>
                  <a:pt x="1597684" y="4002775"/>
                  <a:pt x="1112635" y="3872923"/>
                </a:cubicBezTo>
                <a:cubicBezTo>
                  <a:pt x="880453" y="3810852"/>
                  <a:pt x="649713" y="3744374"/>
                  <a:pt x="420412" y="3673490"/>
                </a:cubicBezTo>
                <a:lnTo>
                  <a:pt x="0" y="3534573"/>
                </a:lnTo>
                <a:close/>
              </a:path>
            </a:pathLst>
          </a:custGeom>
        </p:spPr>
      </p:pic>
      <p:sp>
        <p:nvSpPr>
          <p:cNvPr id="34" name="sketch line">
            <a:extLst>
              <a:ext uri="{FF2B5EF4-FFF2-40B4-BE49-F238E27FC236}">
                <a16:creationId xmlns:a16="http://schemas.microsoft.com/office/drawing/2014/main" id="{3540989C-C7B8-473B-BF87-6F2DA6A90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74529" y="5470492"/>
            <a:ext cx="1371600" cy="13716"/>
          </a:xfrm>
          <a:custGeom>
            <a:avLst/>
            <a:gdLst>
              <a:gd name="connsiteX0" fmla="*/ 0 w 1371600"/>
              <a:gd name="connsiteY0" fmla="*/ 0 h 13716"/>
              <a:gd name="connsiteX1" fmla="*/ 685800 w 1371600"/>
              <a:gd name="connsiteY1" fmla="*/ 0 h 13716"/>
              <a:gd name="connsiteX2" fmla="*/ 1371600 w 1371600"/>
              <a:gd name="connsiteY2" fmla="*/ 0 h 13716"/>
              <a:gd name="connsiteX3" fmla="*/ 1371600 w 1371600"/>
              <a:gd name="connsiteY3" fmla="*/ 13716 h 13716"/>
              <a:gd name="connsiteX4" fmla="*/ 713232 w 1371600"/>
              <a:gd name="connsiteY4" fmla="*/ 13716 h 13716"/>
              <a:gd name="connsiteX5" fmla="*/ 0 w 1371600"/>
              <a:gd name="connsiteY5" fmla="*/ 13716 h 13716"/>
              <a:gd name="connsiteX6" fmla="*/ 0 w 1371600"/>
              <a:gd name="connsiteY6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1600" h="13716" fill="none" extrusionOk="0">
                <a:moveTo>
                  <a:pt x="0" y="0"/>
                </a:moveTo>
                <a:cubicBezTo>
                  <a:pt x="247303" y="31625"/>
                  <a:pt x="422310" y="-25629"/>
                  <a:pt x="685800" y="0"/>
                </a:cubicBezTo>
                <a:cubicBezTo>
                  <a:pt x="949290" y="25629"/>
                  <a:pt x="1192357" y="6696"/>
                  <a:pt x="1371600" y="0"/>
                </a:cubicBezTo>
                <a:cubicBezTo>
                  <a:pt x="1371127" y="2892"/>
                  <a:pt x="1371229" y="8681"/>
                  <a:pt x="1371600" y="13716"/>
                </a:cubicBezTo>
                <a:cubicBezTo>
                  <a:pt x="1107995" y="21892"/>
                  <a:pt x="1033361" y="28370"/>
                  <a:pt x="713232" y="13716"/>
                </a:cubicBezTo>
                <a:cubicBezTo>
                  <a:pt x="393103" y="-938"/>
                  <a:pt x="289343" y="38649"/>
                  <a:pt x="0" y="13716"/>
                </a:cubicBezTo>
                <a:cubicBezTo>
                  <a:pt x="227" y="7219"/>
                  <a:pt x="197" y="5990"/>
                  <a:pt x="0" y="0"/>
                </a:cubicBezTo>
                <a:close/>
              </a:path>
              <a:path w="1371600" h="13716" stroke="0" extrusionOk="0">
                <a:moveTo>
                  <a:pt x="0" y="0"/>
                </a:moveTo>
                <a:cubicBezTo>
                  <a:pt x="170249" y="-24099"/>
                  <a:pt x="504634" y="14338"/>
                  <a:pt x="644652" y="0"/>
                </a:cubicBezTo>
                <a:cubicBezTo>
                  <a:pt x="784670" y="-14338"/>
                  <a:pt x="1087773" y="8679"/>
                  <a:pt x="1371600" y="0"/>
                </a:cubicBezTo>
                <a:cubicBezTo>
                  <a:pt x="1372228" y="6235"/>
                  <a:pt x="1371259" y="10206"/>
                  <a:pt x="1371600" y="13716"/>
                </a:cubicBezTo>
                <a:cubicBezTo>
                  <a:pt x="1176823" y="-5981"/>
                  <a:pt x="900830" y="5417"/>
                  <a:pt x="713232" y="13716"/>
                </a:cubicBezTo>
                <a:cubicBezTo>
                  <a:pt x="525634" y="22015"/>
                  <a:pt x="282837" y="1152"/>
                  <a:pt x="0" y="13716"/>
                </a:cubicBezTo>
                <a:cubicBezTo>
                  <a:pt x="596" y="8712"/>
                  <a:pt x="320" y="3422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61569767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8A54EC-A32B-E3E5-0830-57D14EC3F682}"/>
              </a:ext>
            </a:extLst>
          </p:cNvPr>
          <p:cNvSpPr txBox="1"/>
          <p:nvPr/>
        </p:nvSpPr>
        <p:spPr>
          <a:xfrm>
            <a:off x="3490720" y="4777739"/>
            <a:ext cx="5173220" cy="1399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Contact Information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Professor Le Duy Anh, anh.ld@vinuni.edu.vn 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Mr. Tony Tin, tony.t@vinuni.edu.vn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551404-161D-BF4B-8B87-1146F8FE9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76E818FA-C6A0-467E-9B44-4A8CF732BCF8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15</a:t>
            </a:fld>
            <a:endParaRPr lang="en-US" sz="120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2427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E51BA4DF-2BD4-4EC2-B1DB-B27C8AC71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E3B277-2E44-C7B2-0BF2-62B09F06A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5299" y="548464"/>
            <a:ext cx="5098906" cy="1675623"/>
          </a:xfrm>
        </p:spPr>
        <p:txBody>
          <a:bodyPr anchor="b">
            <a:normAutofit/>
          </a:bodyPr>
          <a:lstStyle/>
          <a:p>
            <a:r>
              <a:rPr lang="en-US" sz="3200" b="1"/>
              <a:t>Green Finance: A Strategic Educational Initiative</a:t>
            </a:r>
            <a:br>
              <a:rPr lang="en-US" sz="3200"/>
            </a:br>
            <a:endParaRPr lang="en-US" sz="3200"/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B7CB8F8B-2EC3-C161-443E-DBD4FA8186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456" r="49025"/>
          <a:stretch/>
        </p:blipFill>
        <p:spPr>
          <a:xfrm>
            <a:off x="20" y="10"/>
            <a:ext cx="3147352" cy="6857990"/>
          </a:xfrm>
          <a:prstGeom prst="rect">
            <a:avLst/>
          </a:prstGeom>
          <a:effectLst/>
        </p:spPr>
      </p:pic>
      <p:graphicFrame>
        <p:nvGraphicFramePr>
          <p:cNvPr id="69" name="Content Placeholder 2">
            <a:extLst>
              <a:ext uri="{FF2B5EF4-FFF2-40B4-BE49-F238E27FC236}">
                <a16:creationId xmlns:a16="http://schemas.microsoft.com/office/drawing/2014/main" id="{F35E2F1A-64C9-FE2A-527A-51783E506A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5479647"/>
              </p:ext>
            </p:extLst>
          </p:nvPr>
        </p:nvGraphicFramePr>
        <p:xfrm>
          <a:off x="3415300" y="2409830"/>
          <a:ext cx="5098904" cy="3705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36BB9C19-C817-66BE-BA7D-91536F986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2065" y="1583431"/>
            <a:ext cx="3211522" cy="369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9" name="Rectangle 88">
            <a:extLst>
              <a:ext uri="{FF2B5EF4-FFF2-40B4-BE49-F238E27FC236}">
                <a16:creationId xmlns:a16="http://schemas.microsoft.com/office/drawing/2014/main" id="{92CC1E4F-F1F0-B945-BE50-C72A7103E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AF11F4-D754-BB89-29B6-A63446BA8687}"/>
              </a:ext>
            </a:extLst>
          </p:cNvPr>
          <p:cNvSpPr txBox="1"/>
          <p:nvPr/>
        </p:nvSpPr>
        <p:spPr>
          <a:xfrm>
            <a:off x="5233073" y="87138"/>
            <a:ext cx="3271270" cy="15270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17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Challenges and Future of Green Finance in Education: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17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Role of Technologies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endParaRPr lang="en-US" sz="17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5" name="Picture 84" descr="Different science and technology icons on a green background">
            <a:extLst>
              <a:ext uri="{FF2B5EF4-FFF2-40B4-BE49-F238E27FC236}">
                <a16:creationId xmlns:a16="http://schemas.microsoft.com/office/drawing/2014/main" id="{9306983D-6736-4AFC-E5C0-625B0D40A9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148" r="18577"/>
          <a:stretch/>
        </p:blipFill>
        <p:spPr>
          <a:xfrm>
            <a:off x="226534" y="87138"/>
            <a:ext cx="4780006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C9AFAF-D2F7-E48C-B66B-DA3B3873317E}"/>
              </a:ext>
            </a:extLst>
          </p:cNvPr>
          <p:cNvSpPr txBox="1"/>
          <p:nvPr/>
        </p:nvSpPr>
        <p:spPr>
          <a:xfrm>
            <a:off x="5326378" y="1275718"/>
            <a:ext cx="3271270" cy="40965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450"/>
              </a:spcAft>
            </a:pPr>
            <a:r>
              <a:rPr lang="en-US" sz="1200" b="1" dirty="0"/>
              <a:t>Challenges:</a:t>
            </a:r>
            <a:endParaRPr lang="en-US" sz="1200" dirty="0"/>
          </a:p>
          <a:p>
            <a:pPr indent="-228600" defTabSz="914400">
              <a:lnSpc>
                <a:spcPct val="11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Low awareness and expertise.</a:t>
            </a:r>
          </a:p>
          <a:p>
            <a:pPr indent="-228600" defTabSz="914400">
              <a:lnSpc>
                <a:spcPct val="11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Gaps in green finance curriculum.</a:t>
            </a:r>
          </a:p>
          <a:p>
            <a:pPr indent="-228600" defTabSz="914400">
              <a:lnSpc>
                <a:spcPct val="11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Limited real-world learning.</a:t>
            </a:r>
            <a:endParaRPr lang="en-US" sz="1200" b="1" dirty="0"/>
          </a:p>
          <a:p>
            <a:pPr defTabSz="914400">
              <a:lnSpc>
                <a:spcPct val="110000"/>
              </a:lnSpc>
              <a:spcAft>
                <a:spcPts val="450"/>
              </a:spcAft>
            </a:pPr>
            <a:r>
              <a:rPr lang="en-US" sz="1200" b="1" dirty="0"/>
              <a:t>Tech Solutions:</a:t>
            </a:r>
            <a:endParaRPr lang="en-US" sz="1200" dirty="0"/>
          </a:p>
          <a:p>
            <a:pPr indent="-228600" defTabSz="914400">
              <a:lnSpc>
                <a:spcPct val="11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b="1" dirty="0"/>
              <a:t>OERs</a:t>
            </a:r>
            <a:r>
              <a:rPr lang="en-US" sz="1200" dirty="0"/>
              <a:t> – Free, accessible green finance content.</a:t>
            </a:r>
          </a:p>
          <a:p>
            <a:pPr indent="-228600" defTabSz="914400">
              <a:lnSpc>
                <a:spcPct val="11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b="1" dirty="0"/>
              <a:t>AI tools</a:t>
            </a:r>
            <a:r>
              <a:rPr lang="en-US" sz="1200" dirty="0"/>
              <a:t> – Personalized, interactive learning.</a:t>
            </a:r>
          </a:p>
          <a:p>
            <a:pPr indent="-228600" defTabSz="914400">
              <a:lnSpc>
                <a:spcPct val="11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b="1" dirty="0"/>
              <a:t>Open courses</a:t>
            </a:r>
            <a:r>
              <a:rPr lang="en-US" sz="1200" dirty="0"/>
              <a:t> – Scalable education for all.</a:t>
            </a:r>
            <a:endParaRPr lang="en-US" sz="1200" b="1" dirty="0"/>
          </a:p>
          <a:p>
            <a:pPr defTabSz="914400">
              <a:lnSpc>
                <a:spcPct val="110000"/>
              </a:lnSpc>
              <a:spcAft>
                <a:spcPts val="450"/>
              </a:spcAft>
            </a:pPr>
            <a:r>
              <a:rPr lang="en-US" sz="1200" b="1" dirty="0"/>
              <a:t>Future Focus:</a:t>
            </a:r>
            <a:endParaRPr lang="en-US" sz="1200" dirty="0"/>
          </a:p>
          <a:p>
            <a:pPr indent="-228600" defTabSz="914400">
              <a:lnSpc>
                <a:spcPct val="11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Empower students with practical green finance skills.</a:t>
            </a:r>
          </a:p>
          <a:p>
            <a:pPr indent="-228600" defTabSz="914400">
              <a:lnSpc>
                <a:spcPct val="11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Support Vietnam’s sustainable development goals via education and training</a:t>
            </a:r>
          </a:p>
          <a:p>
            <a:pPr indent="-228600" defTabSz="914400">
              <a:lnSpc>
                <a:spcPct val="11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Carbon Market Education for SMEs using the same technology funded by British Council (</a:t>
            </a:r>
            <a:r>
              <a:rPr lang="en-US" sz="1200" b="1" i="0" dirty="0">
                <a:solidFill>
                  <a:srgbClr val="009D8C"/>
                </a:solidFill>
                <a:effectLst/>
                <a:latin typeface="Arial" panose="020B0604020202020204" pitchFamily="34" charset="0"/>
                <a:hlinkClick r:id="rId3"/>
              </a:rPr>
              <a:t>Alumni UK Climate Action Grant Winners</a:t>
            </a:r>
            <a:r>
              <a:rPr lang="en-US" sz="1200" b="1" i="0" dirty="0">
                <a:solidFill>
                  <a:srgbClr val="009D8C"/>
                </a:solidFill>
                <a:effectLst/>
                <a:latin typeface="Arial" panose="020B0604020202020204" pitchFamily="34" charset="0"/>
              </a:rPr>
              <a:t>)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1972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37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2700000">
            <a:off x="-909126" y="816921"/>
            <a:ext cx="1212700" cy="1158304"/>
            <a:chOff x="0" y="0"/>
            <a:chExt cx="638788" cy="61013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8788" cy="610135"/>
            </a:xfrm>
            <a:custGeom>
              <a:avLst/>
              <a:gdLst/>
              <a:ahLst/>
              <a:cxnLst/>
              <a:rect l="l" t="t" r="r" b="b"/>
              <a:pathLst>
                <a:path w="638788" h="610135">
                  <a:moveTo>
                    <a:pt x="0" y="0"/>
                  </a:moveTo>
                  <a:lnTo>
                    <a:pt x="638788" y="0"/>
                  </a:lnTo>
                  <a:lnTo>
                    <a:pt x="638788" y="610135"/>
                  </a:lnTo>
                  <a:lnTo>
                    <a:pt x="0" y="61013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 sz="9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638788" cy="657760"/>
            </a:xfrm>
            <a:prstGeom prst="rect">
              <a:avLst/>
            </a:prstGeom>
          </p:spPr>
          <p:txBody>
            <a:bodyPr lIns="25400" tIns="25400" rIns="25400" bIns="25400" rtlCol="0" anchor="ctr"/>
            <a:lstStyle/>
            <a:p>
              <a:pPr algn="ctr">
                <a:lnSpc>
                  <a:spcPts val="1834"/>
                </a:lnSpc>
              </a:pPr>
              <a:endParaRPr sz="9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429367" y="1711772"/>
            <a:ext cx="4022712" cy="3563484"/>
            <a:chOff x="0" y="0"/>
            <a:chExt cx="5490351" cy="48635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90351" cy="4863579"/>
            </a:xfrm>
            <a:custGeom>
              <a:avLst/>
              <a:gdLst/>
              <a:ahLst/>
              <a:cxnLst/>
              <a:rect l="l" t="t" r="r" b="b"/>
              <a:pathLst>
                <a:path w="5490351" h="4863579">
                  <a:moveTo>
                    <a:pt x="5365891" y="4863578"/>
                  </a:moveTo>
                  <a:lnTo>
                    <a:pt x="124460" y="4863578"/>
                  </a:lnTo>
                  <a:cubicBezTo>
                    <a:pt x="55880" y="4863578"/>
                    <a:pt x="0" y="4807698"/>
                    <a:pt x="0" y="473911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65891" y="0"/>
                  </a:lnTo>
                  <a:cubicBezTo>
                    <a:pt x="5434471" y="0"/>
                    <a:pt x="5490351" y="55880"/>
                    <a:pt x="5490351" y="124460"/>
                  </a:cubicBezTo>
                  <a:lnTo>
                    <a:pt x="5490351" y="4739118"/>
                  </a:lnTo>
                  <a:cubicBezTo>
                    <a:pt x="5490351" y="4807698"/>
                    <a:pt x="5434471" y="4863579"/>
                    <a:pt x="5365891" y="4863579"/>
                  </a:cubicBezTo>
                  <a:close/>
                </a:path>
              </a:pathLst>
            </a:custGeom>
            <a:solidFill>
              <a:srgbClr val="A51411"/>
            </a:solidFill>
          </p:spPr>
          <p:txBody>
            <a:bodyPr/>
            <a:lstStyle/>
            <a:p>
              <a:endParaRPr lang="en-US" sz="9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7" name="Freeform 7"/>
          <p:cNvSpPr/>
          <p:nvPr/>
        </p:nvSpPr>
        <p:spPr>
          <a:xfrm>
            <a:off x="8051680" y="979765"/>
            <a:ext cx="671466" cy="416309"/>
          </a:xfrm>
          <a:custGeom>
            <a:avLst/>
            <a:gdLst/>
            <a:ahLst/>
            <a:cxnLst/>
            <a:rect l="l" t="t" r="r" b="b"/>
            <a:pathLst>
              <a:path w="1342931" h="832617">
                <a:moveTo>
                  <a:pt x="0" y="0"/>
                </a:moveTo>
                <a:lnTo>
                  <a:pt x="1342931" y="0"/>
                </a:lnTo>
                <a:lnTo>
                  <a:pt x="1342931" y="832617"/>
                </a:lnTo>
                <a:lnTo>
                  <a:pt x="0" y="83261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 sz="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reeform 8"/>
          <p:cNvSpPr/>
          <p:nvPr/>
        </p:nvSpPr>
        <p:spPr>
          <a:xfrm>
            <a:off x="2391311" y="4629167"/>
            <a:ext cx="1548144" cy="499277"/>
          </a:xfrm>
          <a:custGeom>
            <a:avLst/>
            <a:gdLst/>
            <a:ahLst/>
            <a:cxnLst/>
            <a:rect l="l" t="t" r="r" b="b"/>
            <a:pathLst>
              <a:path w="3096288" h="998553">
                <a:moveTo>
                  <a:pt x="0" y="0"/>
                </a:moveTo>
                <a:lnTo>
                  <a:pt x="3096288" y="0"/>
                </a:lnTo>
                <a:lnTo>
                  <a:pt x="3096288" y="998553"/>
                </a:lnTo>
                <a:lnTo>
                  <a:pt x="0" y="9985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 sz="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Freeform 9"/>
          <p:cNvSpPr/>
          <p:nvPr/>
        </p:nvSpPr>
        <p:spPr>
          <a:xfrm>
            <a:off x="2920039" y="3736893"/>
            <a:ext cx="3198491" cy="2818670"/>
          </a:xfrm>
          <a:custGeom>
            <a:avLst/>
            <a:gdLst/>
            <a:ahLst/>
            <a:cxnLst/>
            <a:rect l="l" t="t" r="r" b="b"/>
            <a:pathLst>
              <a:path w="6396981" h="5637339">
                <a:moveTo>
                  <a:pt x="0" y="0"/>
                </a:moveTo>
                <a:lnTo>
                  <a:pt x="6396980" y="0"/>
                </a:lnTo>
                <a:lnTo>
                  <a:pt x="6396980" y="5637339"/>
                </a:lnTo>
                <a:lnTo>
                  <a:pt x="0" y="563733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 sz="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565791" y="4575801"/>
            <a:ext cx="1646729" cy="537245"/>
          </a:xfrm>
          <a:custGeom>
            <a:avLst/>
            <a:gdLst/>
            <a:ahLst/>
            <a:cxnLst/>
            <a:rect l="l" t="t" r="r" b="b"/>
            <a:pathLst>
              <a:path w="3293457" h="1074490">
                <a:moveTo>
                  <a:pt x="0" y="0"/>
                </a:moveTo>
                <a:lnTo>
                  <a:pt x="3293457" y="0"/>
                </a:lnTo>
                <a:lnTo>
                  <a:pt x="3293457" y="1074491"/>
                </a:lnTo>
                <a:lnTo>
                  <a:pt x="0" y="107449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 sz="9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26369" y="2182724"/>
            <a:ext cx="3728838" cy="14437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90"/>
              </a:lnSpc>
              <a:spcBef>
                <a:spcPct val="0"/>
              </a:spcBef>
            </a:pPr>
            <a:r>
              <a:rPr lang="en-US" sz="1350" b="1" i="1" dirty="0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VinUniversity</a:t>
            </a:r>
            <a:r>
              <a:rPr lang="en-US" sz="135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is a </a:t>
            </a:r>
            <a:r>
              <a:rPr lang="en-US" sz="135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private, not-for-profit university established by </a:t>
            </a:r>
            <a:r>
              <a:rPr lang="en-US" sz="1350" b="1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Vingroup</a:t>
            </a:r>
            <a:r>
              <a:rPr lang="en-US" sz="135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35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– the largest private conglomerate in Vietnam. </a:t>
            </a:r>
            <a:r>
              <a:rPr lang="en-US" sz="1350" b="1" i="1" dirty="0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VinUni </a:t>
            </a:r>
            <a:r>
              <a:rPr lang="en-US" sz="135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aspires to become a university of excellence with a mission to </a:t>
            </a:r>
            <a:r>
              <a:rPr lang="en-US" sz="135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develop talents for the future</a:t>
            </a:r>
            <a:r>
              <a:rPr lang="en-US" sz="135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040332" y="504191"/>
            <a:ext cx="2823495" cy="4914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b="1" dirty="0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ABOUT VINUNI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67476" y="4188914"/>
            <a:ext cx="3946493" cy="249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b="1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Strategic collaborations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4945706" y="1711772"/>
            <a:ext cx="4022712" cy="3563484"/>
            <a:chOff x="-62653" y="-181528"/>
            <a:chExt cx="5490351" cy="4863579"/>
          </a:xfrm>
        </p:grpSpPr>
        <p:sp>
          <p:nvSpPr>
            <p:cNvPr id="15" name="Freeform 15"/>
            <p:cNvSpPr/>
            <p:nvPr/>
          </p:nvSpPr>
          <p:spPr>
            <a:xfrm>
              <a:off x="-62653" y="-181528"/>
              <a:ext cx="5490351" cy="4863579"/>
            </a:xfrm>
            <a:custGeom>
              <a:avLst/>
              <a:gdLst/>
              <a:ahLst/>
              <a:cxnLst/>
              <a:rect l="l" t="t" r="r" b="b"/>
              <a:pathLst>
                <a:path w="5490351" h="4863579">
                  <a:moveTo>
                    <a:pt x="5365891" y="4863578"/>
                  </a:moveTo>
                  <a:lnTo>
                    <a:pt x="124460" y="4863578"/>
                  </a:lnTo>
                  <a:cubicBezTo>
                    <a:pt x="55880" y="4863578"/>
                    <a:pt x="0" y="4807698"/>
                    <a:pt x="0" y="473911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65891" y="0"/>
                  </a:lnTo>
                  <a:cubicBezTo>
                    <a:pt x="5434471" y="0"/>
                    <a:pt x="5490351" y="55880"/>
                    <a:pt x="5490351" y="124460"/>
                  </a:cubicBezTo>
                  <a:lnTo>
                    <a:pt x="5490351" y="4739118"/>
                  </a:lnTo>
                  <a:cubicBezTo>
                    <a:pt x="5490351" y="4807698"/>
                    <a:pt x="5434471" y="4863579"/>
                    <a:pt x="5365891" y="4863579"/>
                  </a:cubicBezTo>
                  <a:close/>
                </a:path>
              </a:pathLst>
            </a:custGeom>
            <a:solidFill>
              <a:srgbClr val="A51411"/>
            </a:solidFill>
          </p:spPr>
          <p:txBody>
            <a:bodyPr/>
            <a:lstStyle/>
            <a:p>
              <a:endParaRPr lang="en-US" sz="9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5095851" y="2225217"/>
            <a:ext cx="3460395" cy="28689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1500" b="1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4 Colleges</a:t>
            </a:r>
          </a:p>
          <a:p>
            <a:pPr marL="259083" lvl="1" indent="-129541">
              <a:lnSpc>
                <a:spcPts val="1680"/>
              </a:lnSpc>
              <a:buFont typeface="Arial"/>
              <a:buChar char="•"/>
            </a:pPr>
            <a:r>
              <a:rPr lang="en-US" sz="12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College of Arts and Sciences</a:t>
            </a:r>
          </a:p>
          <a:p>
            <a:pPr marL="259083" lvl="1" indent="-129541">
              <a:lnSpc>
                <a:spcPts val="1680"/>
              </a:lnSpc>
              <a:buFont typeface="Arial"/>
              <a:buChar char="•"/>
            </a:pPr>
            <a:r>
              <a:rPr lang="en-US" sz="12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College of Business and Management</a:t>
            </a:r>
          </a:p>
          <a:p>
            <a:pPr marL="259083" lvl="1" indent="-129541">
              <a:lnSpc>
                <a:spcPts val="1680"/>
              </a:lnSpc>
              <a:buFont typeface="Arial"/>
              <a:buChar char="•"/>
            </a:pPr>
            <a:r>
              <a:rPr lang="en-US" sz="12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College of Engineering and Computer Science</a:t>
            </a:r>
          </a:p>
          <a:p>
            <a:pPr marL="259083" lvl="1" indent="-129541">
              <a:lnSpc>
                <a:spcPts val="1680"/>
              </a:lnSpc>
              <a:buFont typeface="Arial"/>
              <a:buChar char="•"/>
            </a:pPr>
            <a:r>
              <a:rPr lang="en-US" sz="12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College of Health Sciences. </a:t>
            </a:r>
          </a:p>
          <a:p>
            <a:pPr>
              <a:lnSpc>
                <a:spcPts val="1680"/>
              </a:lnSpc>
            </a:pPr>
            <a:endParaRPr lang="en-US" sz="1200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>
              <a:lnSpc>
                <a:spcPts val="1680"/>
              </a:lnSpc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Every aspect of the University is developed to </a:t>
            </a:r>
            <a:r>
              <a:rPr lang="en-US" sz="12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meet </a:t>
            </a:r>
            <a:r>
              <a:rPr lang="en-US" sz="1200" b="1" i="1" dirty="0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the highest standards</a:t>
            </a:r>
            <a:r>
              <a:rPr lang="en-US" sz="12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2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set by the world’s leading accrediting and ranking organizations, such as </a:t>
            </a:r>
            <a:r>
              <a:rPr lang="en-US" sz="12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FIBAA</a:t>
            </a:r>
            <a:r>
              <a:rPr lang="en-US" sz="1200" b="1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, Quacquarelli Symonds (QS), </a:t>
            </a:r>
            <a:r>
              <a:rPr lang="en-US" sz="12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and</a:t>
            </a:r>
            <a:r>
              <a:rPr lang="en-US" sz="1200" b="1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Times Higher Education (THE).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FD1171-510A-7EEA-A2B3-678616E4F528}"/>
              </a:ext>
            </a:extLst>
          </p:cNvPr>
          <p:cNvSpPr txBox="1"/>
          <p:nvPr/>
        </p:nvSpPr>
        <p:spPr>
          <a:xfrm>
            <a:off x="934640" y="3752097"/>
            <a:ext cx="34756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Montserrat" panose="00000500000000000000" pitchFamily="2" charset="0"/>
              </a:rPr>
              <a:t>1300+ students, 255 faculty/staff</a:t>
            </a:r>
          </a:p>
        </p:txBody>
      </p:sp>
      <p:pic>
        <p:nvPicPr>
          <p:cNvPr id="19" name="Picture 18" descr="A certificate with a star and text&#10;&#10;AI-generated content may be incorrect.">
            <a:extLst>
              <a:ext uri="{FF2B5EF4-FFF2-40B4-BE49-F238E27FC236}">
                <a16:creationId xmlns:a16="http://schemas.microsoft.com/office/drawing/2014/main" id="{7398BF44-3BA4-8865-B9EF-EF5FF0D243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6892" y="5333277"/>
            <a:ext cx="893397" cy="1238948"/>
          </a:xfrm>
          <a:prstGeom prst="rect">
            <a:avLst/>
          </a:prstGeom>
        </p:spPr>
      </p:pic>
      <p:pic>
        <p:nvPicPr>
          <p:cNvPr id="21" name="Picture 20" descr="A blue and white certificate&#10;&#10;AI-generated content may be incorrect.">
            <a:extLst>
              <a:ext uri="{FF2B5EF4-FFF2-40B4-BE49-F238E27FC236}">
                <a16:creationId xmlns:a16="http://schemas.microsoft.com/office/drawing/2014/main" id="{7D4C3BED-240C-7CF9-3D94-00E4B199B2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12439" y="5333587"/>
            <a:ext cx="1052841" cy="123863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31BB8C3-499E-138D-1E84-165D4F2DDAE3}"/>
              </a:ext>
            </a:extLst>
          </p:cNvPr>
          <p:cNvSpPr txBox="1"/>
          <p:nvPr/>
        </p:nvSpPr>
        <p:spPr>
          <a:xfrm>
            <a:off x="287745" y="5576944"/>
            <a:ext cx="3296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hlinkClick r:id="rId9"/>
              </a:rPr>
              <a:t>https://vinuni.edu.vn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78232" y="516809"/>
            <a:ext cx="2478030" cy="707628"/>
          </a:xfrm>
          <a:custGeom>
            <a:avLst/>
            <a:gdLst/>
            <a:ahLst/>
            <a:cxnLst/>
            <a:rect l="l" t="t" r="r" b="b"/>
            <a:pathLst>
              <a:path w="3675991" h="1415256">
                <a:moveTo>
                  <a:pt x="0" y="0"/>
                </a:moveTo>
                <a:lnTo>
                  <a:pt x="3675991" y="0"/>
                </a:lnTo>
                <a:lnTo>
                  <a:pt x="3675991" y="1415256"/>
                </a:lnTo>
                <a:lnTo>
                  <a:pt x="0" y="14152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900"/>
          </a:p>
        </p:txBody>
      </p:sp>
      <p:sp>
        <p:nvSpPr>
          <p:cNvPr id="5" name="Freeform 5"/>
          <p:cNvSpPr/>
          <p:nvPr/>
        </p:nvSpPr>
        <p:spPr>
          <a:xfrm>
            <a:off x="3373245" y="516809"/>
            <a:ext cx="5442523" cy="4699768"/>
          </a:xfrm>
          <a:custGeom>
            <a:avLst/>
            <a:gdLst/>
            <a:ahLst/>
            <a:cxnLst/>
            <a:rect l="l" t="t" r="r" b="b"/>
            <a:pathLst>
              <a:path w="10400633" h="6071370">
                <a:moveTo>
                  <a:pt x="0" y="0"/>
                </a:moveTo>
                <a:lnTo>
                  <a:pt x="10400633" y="0"/>
                </a:lnTo>
                <a:lnTo>
                  <a:pt x="10400633" y="6071370"/>
                </a:lnTo>
                <a:lnTo>
                  <a:pt x="0" y="60713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 sz="900"/>
          </a:p>
        </p:txBody>
      </p:sp>
      <p:grpSp>
        <p:nvGrpSpPr>
          <p:cNvPr id="6" name="Group 6"/>
          <p:cNvGrpSpPr/>
          <p:nvPr/>
        </p:nvGrpSpPr>
        <p:grpSpPr>
          <a:xfrm>
            <a:off x="478232" y="2915367"/>
            <a:ext cx="4243768" cy="1680029"/>
            <a:chOff x="-556705" y="542537"/>
            <a:chExt cx="11316715" cy="4480077"/>
          </a:xfrm>
        </p:grpSpPr>
        <p:sp>
          <p:nvSpPr>
            <p:cNvPr id="7" name="TextBox 7"/>
            <p:cNvSpPr txBox="1"/>
            <p:nvPr/>
          </p:nvSpPr>
          <p:spPr>
            <a:xfrm>
              <a:off x="-556705" y="542537"/>
              <a:ext cx="6608083" cy="264602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770"/>
                </a:lnSpc>
              </a:pPr>
              <a:r>
                <a:rPr lang="en-US" sz="4400" b="1" dirty="0">
                  <a:solidFill>
                    <a:srgbClr val="A51411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WE ARE </a:t>
              </a:r>
            </a:p>
            <a:p>
              <a:pPr algn="ctr">
                <a:lnSpc>
                  <a:spcPts val="3770"/>
                </a:lnSpc>
              </a:pPr>
              <a:r>
                <a:rPr lang="en-US" sz="4400" b="1" dirty="0">
                  <a:solidFill>
                    <a:srgbClr val="A51411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HIRING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-1" y="4325841"/>
              <a:ext cx="10760011" cy="6967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400"/>
                </a:lnSpc>
              </a:pPr>
              <a:endParaRPr sz="900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914" y="2912374"/>
              <a:ext cx="10759096" cy="72242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450"/>
                </a:lnSpc>
              </a:pPr>
              <a:endParaRPr sz="900"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3208353" y="5693215"/>
            <a:ext cx="1536034" cy="1792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549"/>
              </a:lnSpc>
              <a:spcBef>
                <a:spcPct val="0"/>
              </a:spcBef>
            </a:pPr>
            <a:r>
              <a:rPr lang="en-US" sz="1106" b="1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Find out more!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434030" y="5925986"/>
            <a:ext cx="2869506" cy="1792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9"/>
              </a:lnSpc>
              <a:spcBef>
                <a:spcPct val="0"/>
              </a:spcBef>
            </a:pPr>
            <a:r>
              <a:rPr lang="en-US" sz="1106" u="sng" dirty="0">
                <a:solidFill>
                  <a:srgbClr val="0070C0"/>
                </a:solidFill>
                <a:latin typeface="Montserrat"/>
                <a:ea typeface="Montserrat"/>
                <a:cs typeface="Montserrat"/>
                <a:sym typeface="Montserrat"/>
              </a:rPr>
              <a:t>https://legacyofexcellence.vinuni.edu.vn/</a:t>
            </a:r>
            <a:endParaRPr lang="en-US" sz="1106" dirty="0">
              <a:solidFill>
                <a:srgbClr val="0070C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2" name="Picture 11" descr="A qr code with black squares&#10;&#10;AI-generated content may be incorrect.">
            <a:extLst>
              <a:ext uri="{FF2B5EF4-FFF2-40B4-BE49-F238E27FC236}">
                <a16:creationId xmlns:a16="http://schemas.microsoft.com/office/drawing/2014/main" id="{A7444DCA-718A-26AE-9E15-1D5EA24944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77" y="4177662"/>
            <a:ext cx="1812462" cy="18124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74217DE-6E16-BE33-BBEA-E2794309280E}"/>
              </a:ext>
            </a:extLst>
          </p:cNvPr>
          <p:cNvSpPr txBox="1"/>
          <p:nvPr/>
        </p:nvSpPr>
        <p:spPr>
          <a:xfrm>
            <a:off x="1039915" y="1423792"/>
            <a:ext cx="15979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E2E2E"/>
                </a:solidFill>
                <a:latin typeface="Montserrat" panose="00000500000000000000" pitchFamily="2" charset="0"/>
              </a:rPr>
              <a:t>One of the  </a:t>
            </a:r>
            <a:r>
              <a:rPr lang="en-US" b="1" i="0" dirty="0">
                <a:solidFill>
                  <a:srgbClr val="2E2E2E"/>
                </a:solidFill>
                <a:effectLst/>
                <a:latin typeface="Montserrat" panose="00000500000000000000" pitchFamily="2" charset="0"/>
              </a:rPr>
              <a:t>World’s top universities by 2030.</a:t>
            </a: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4232F-30F2-96D5-E431-3DEF7D9B2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144010"/>
            <a:ext cx="5621383" cy="1143000"/>
          </a:xfrm>
        </p:spPr>
        <p:txBody>
          <a:bodyPr>
            <a:normAutofit fontScale="90000"/>
          </a:bodyPr>
          <a:lstStyle/>
          <a:p>
            <a:r>
              <a:rPr lang="en-US" sz="4400" b="1" dirty="0"/>
              <a:t>Traditional Textbook VS: AI eBook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D302DB9-0269-EF62-92DA-134DE6D79B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6859943"/>
              </p:ext>
            </p:extLst>
          </p:nvPr>
        </p:nvGraphicFramePr>
        <p:xfrm>
          <a:off x="217716" y="1522450"/>
          <a:ext cx="6217917" cy="4676512"/>
        </p:xfrm>
        <a:graphic>
          <a:graphicData uri="http://schemas.openxmlformats.org/drawingml/2006/table">
            <a:tbl>
              <a:tblPr/>
              <a:tblGrid>
                <a:gridCol w="2072639">
                  <a:extLst>
                    <a:ext uri="{9D8B030D-6E8A-4147-A177-3AD203B41FA5}">
                      <a16:colId xmlns:a16="http://schemas.microsoft.com/office/drawing/2014/main" val="35902491"/>
                    </a:ext>
                  </a:extLst>
                </a:gridCol>
                <a:gridCol w="2072639">
                  <a:extLst>
                    <a:ext uri="{9D8B030D-6E8A-4147-A177-3AD203B41FA5}">
                      <a16:colId xmlns:a16="http://schemas.microsoft.com/office/drawing/2014/main" val="1553607391"/>
                    </a:ext>
                  </a:extLst>
                </a:gridCol>
                <a:gridCol w="2072639">
                  <a:extLst>
                    <a:ext uri="{9D8B030D-6E8A-4147-A177-3AD203B41FA5}">
                      <a16:colId xmlns:a16="http://schemas.microsoft.com/office/drawing/2014/main" val="3792818448"/>
                    </a:ext>
                  </a:extLst>
                </a:gridCol>
              </a:tblGrid>
              <a:tr h="213773">
                <a:tc>
                  <a:txBody>
                    <a:bodyPr/>
                    <a:lstStyle/>
                    <a:p>
                      <a:r>
                        <a:rPr lang="en-US" sz="1200" b="1" dirty="0"/>
                        <a:t>Feature</a:t>
                      </a:r>
                      <a:endParaRPr lang="en-US" sz="1200" dirty="0"/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/>
                        <a:t>Traditional Textbooks</a:t>
                      </a:r>
                      <a:endParaRPr lang="en-US" sz="1200"/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/>
                        <a:t>AI-Enhanced eBooks</a:t>
                      </a:r>
                      <a:endParaRPr lang="en-US" sz="1200"/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0963472"/>
                  </a:ext>
                </a:extLst>
              </a:tr>
              <a:tr h="374102">
                <a:tc>
                  <a:txBody>
                    <a:bodyPr/>
                    <a:lstStyle/>
                    <a:p>
                      <a:r>
                        <a:rPr lang="en-US" sz="1200" b="1"/>
                        <a:t>Format</a:t>
                      </a:r>
                      <a:endParaRPr lang="en-US" sz="1200"/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Print or </a:t>
                      </a:r>
                      <a:r>
                        <a:rPr lang="en-US" sz="1200" b="1" dirty="0"/>
                        <a:t>static</a:t>
                      </a:r>
                      <a:r>
                        <a:rPr lang="en-US" sz="1200" dirty="0"/>
                        <a:t> digital PDF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Dynamic</a:t>
                      </a:r>
                      <a:r>
                        <a:rPr lang="en-US" sz="1200" dirty="0"/>
                        <a:t>, Interactive, multimedia-rich digital format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0121469"/>
                  </a:ext>
                </a:extLst>
              </a:tr>
              <a:tr h="374102">
                <a:tc>
                  <a:txBody>
                    <a:bodyPr/>
                    <a:lstStyle/>
                    <a:p>
                      <a:r>
                        <a:rPr lang="en-US" sz="1200" b="1" dirty="0"/>
                        <a:t>Content Update</a:t>
                      </a:r>
                      <a:endParaRPr lang="en-US" sz="1200" dirty="0"/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</a:t>
                      </a:r>
                      <a:r>
                        <a:rPr lang="en-US" sz="1200" b="1" dirty="0"/>
                        <a:t>nfrequent</a:t>
                      </a:r>
                      <a:r>
                        <a:rPr lang="en-US" sz="1200" dirty="0"/>
                        <a:t>, requires reprinting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Real-time</a:t>
                      </a:r>
                      <a:r>
                        <a:rPr lang="en-US" sz="1200" dirty="0"/>
                        <a:t> or periodic updates powered by AI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5956157"/>
                  </a:ext>
                </a:extLst>
              </a:tr>
              <a:tr h="374102">
                <a:tc>
                  <a:txBody>
                    <a:bodyPr/>
                    <a:lstStyle/>
                    <a:p>
                      <a:r>
                        <a:rPr lang="en-US" sz="1200" b="1"/>
                        <a:t>Learning Support</a:t>
                      </a:r>
                      <a:endParaRPr lang="en-US" sz="1200"/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Limited to text </a:t>
                      </a:r>
                      <a:r>
                        <a:rPr lang="en-US" sz="1200" dirty="0"/>
                        <a:t>and images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AI tutor, chat assistant</a:t>
                      </a:r>
                      <a:r>
                        <a:rPr lang="en-US" sz="1200" dirty="0"/>
                        <a:t>, flashcards, quizzes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06996"/>
                  </a:ext>
                </a:extLst>
              </a:tr>
              <a:tr h="534430">
                <a:tc>
                  <a:txBody>
                    <a:bodyPr/>
                    <a:lstStyle/>
                    <a:p>
                      <a:r>
                        <a:rPr lang="en-US" sz="1200" b="1" dirty="0"/>
                        <a:t>Engagement</a:t>
                      </a:r>
                      <a:endParaRPr lang="en-US" sz="1200" dirty="0"/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Passive</a:t>
                      </a:r>
                      <a:r>
                        <a:rPr lang="en-US" sz="1200" dirty="0"/>
                        <a:t> reading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Interactive</a:t>
                      </a:r>
                      <a:r>
                        <a:rPr lang="en-US" sz="1200" dirty="0"/>
                        <a:t> elements (e.g., gamification, AR/VR, mind maps)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066289"/>
                  </a:ext>
                </a:extLst>
              </a:tr>
              <a:tr h="374102">
                <a:tc>
                  <a:txBody>
                    <a:bodyPr/>
                    <a:lstStyle/>
                    <a:p>
                      <a:r>
                        <a:rPr lang="en-US" sz="1200" b="1"/>
                        <a:t>Personalization</a:t>
                      </a:r>
                      <a:endParaRPr lang="en-US" sz="1200"/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One-size-fits-al</a:t>
                      </a:r>
                      <a:r>
                        <a:rPr lang="en-US" sz="1200" dirty="0"/>
                        <a:t>l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Adaptive learning paths </a:t>
                      </a:r>
                      <a:r>
                        <a:rPr lang="en-US" sz="1200" dirty="0"/>
                        <a:t>(modularized) based on student progress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7743731"/>
                  </a:ext>
                </a:extLst>
              </a:tr>
              <a:tr h="534430">
                <a:tc>
                  <a:txBody>
                    <a:bodyPr/>
                    <a:lstStyle/>
                    <a:p>
                      <a:r>
                        <a:rPr lang="en-US" sz="1200" b="1" dirty="0"/>
                        <a:t>Accessibility</a:t>
                      </a:r>
                      <a:endParaRPr lang="en-US" sz="1200" dirty="0"/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May be</a:t>
                      </a:r>
                      <a:r>
                        <a:rPr lang="en-US" sz="1200" b="1" dirty="0"/>
                        <a:t> costly</a:t>
                      </a:r>
                      <a:r>
                        <a:rPr lang="en-US" sz="1200" dirty="0"/>
                        <a:t> or unavailable digitally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Affordable</a:t>
                      </a:r>
                      <a:r>
                        <a:rPr lang="en-US" sz="1200" dirty="0"/>
                        <a:t>, cloud-based, and accessible on multiple devices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9677939"/>
                  </a:ext>
                </a:extLst>
              </a:tr>
              <a:tr h="374102">
                <a:tc>
                  <a:txBody>
                    <a:bodyPr/>
                    <a:lstStyle/>
                    <a:p>
                      <a:r>
                        <a:rPr lang="en-US" sz="1200" b="1" dirty="0"/>
                        <a:t>Production Model</a:t>
                      </a:r>
                      <a:endParaRPr lang="en-US" sz="1200" dirty="0"/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Publisher-driven, </a:t>
                      </a:r>
                      <a:r>
                        <a:rPr lang="en-US" sz="1200" b="1" dirty="0"/>
                        <a:t>high cost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Faculty or institution-led, </a:t>
                      </a:r>
                      <a:r>
                        <a:rPr lang="en-US" sz="1200" b="1" dirty="0"/>
                        <a:t>low-cost self-publishing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6231399"/>
                  </a:ext>
                </a:extLst>
              </a:tr>
              <a:tr h="534430">
                <a:tc>
                  <a:txBody>
                    <a:bodyPr/>
                    <a:lstStyle/>
                    <a:p>
                      <a:r>
                        <a:rPr lang="en-US" sz="1200" b="1" dirty="0"/>
                        <a:t>Integration with Learning Tools</a:t>
                      </a:r>
                      <a:endParaRPr lang="en-US" sz="1200" dirty="0"/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Not</a:t>
                      </a:r>
                      <a:r>
                        <a:rPr lang="en-US" sz="1200" dirty="0"/>
                        <a:t> easily </a:t>
                      </a:r>
                      <a:r>
                        <a:rPr lang="en-US" sz="1200" b="1" dirty="0"/>
                        <a:t>integrated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Seamless integration </a:t>
                      </a:r>
                      <a:r>
                        <a:rPr lang="en-US" sz="1200" dirty="0"/>
                        <a:t>with LMS, Gen AI tools, and assessments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9587950"/>
                  </a:ext>
                </a:extLst>
              </a:tr>
              <a:tr h="53443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Environmental Impact</a:t>
                      </a:r>
                      <a:endParaRPr lang="en-US" sz="1200" dirty="0"/>
                    </a:p>
                    <a:p>
                      <a:endParaRPr lang="en-US" sz="1200" dirty="0"/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hlinkClick r:id="rId2"/>
                        </a:rPr>
                        <a:t>Resource consumption</a:t>
                      </a:r>
                      <a:r>
                        <a:rPr lang="en-US" sz="1200" dirty="0"/>
                        <a:t>, physical shipping 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Digital distribution, </a:t>
                      </a:r>
                      <a:r>
                        <a:rPr lang="en-US" sz="1200" b="1" dirty="0"/>
                        <a:t>reduced carbon footprint</a:t>
                      </a:r>
                      <a:r>
                        <a:rPr lang="en-US" sz="1200" dirty="0"/>
                        <a:t>, </a:t>
                      </a:r>
                      <a:r>
                        <a:rPr lang="en-US" sz="1200" dirty="0">
                          <a:hlinkClick r:id="rId3"/>
                        </a:rPr>
                        <a:t>Net Zero</a:t>
                      </a:r>
                      <a:r>
                        <a:rPr lang="en-US" sz="1200" dirty="0"/>
                        <a:t>.</a:t>
                      </a:r>
                    </a:p>
                  </a:txBody>
                  <a:tcPr marL="47145" marR="47145" marT="23573" marB="235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5350089"/>
                  </a:ext>
                </a:extLst>
              </a:tr>
            </a:tbl>
          </a:graphicData>
        </a:graphic>
      </p:graphicFrame>
      <p:pic>
        <p:nvPicPr>
          <p:cNvPr id="5" name="Picture 2" descr="Generated image">
            <a:extLst>
              <a:ext uri="{FF2B5EF4-FFF2-40B4-BE49-F238E27FC236}">
                <a16:creationId xmlns:a16="http://schemas.microsoft.com/office/drawing/2014/main" id="{41E0E286-125F-CB92-D476-646D085F5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12293"/>
          <a:stretch/>
        </p:blipFill>
        <p:spPr bwMode="auto">
          <a:xfrm>
            <a:off x="6557554" y="-19267"/>
            <a:ext cx="2586446" cy="344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book on a table&#10;&#10;AI-generated content may be incorrect.">
            <a:extLst>
              <a:ext uri="{FF2B5EF4-FFF2-40B4-BE49-F238E27FC236}">
                <a16:creationId xmlns:a16="http://schemas.microsoft.com/office/drawing/2014/main" id="{9BABDA2B-7184-CB8C-FF65-E501AAC2622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4460" r="21405"/>
          <a:stretch/>
        </p:blipFill>
        <p:spPr>
          <a:xfrm>
            <a:off x="6557554" y="3487783"/>
            <a:ext cx="2586446" cy="337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539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4C507F-A3AD-175B-7D32-3F172EF6F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350" y="391"/>
            <a:ext cx="4061611" cy="1708242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br>
              <a:rPr lang="en-US" sz="2700" b="1" dirty="0"/>
            </a:br>
            <a:r>
              <a:rPr lang="en-US" sz="2700" b="1" dirty="0"/>
              <a:t>Benefits of Open &amp; AI-Powered Textbooks</a:t>
            </a:r>
            <a:br>
              <a:rPr lang="en-US" sz="2700" b="1" dirty="0"/>
            </a:br>
            <a:endParaRPr lang="en-US" sz="27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881DCF-4469-8866-48CC-D0AEBAFD2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721" y="1390381"/>
            <a:ext cx="4571997" cy="5123631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600" b="1" dirty="0"/>
              <a:t>Affordable &amp; Accessible</a:t>
            </a:r>
            <a:br>
              <a:rPr lang="en-US" sz="1600" dirty="0"/>
            </a:br>
            <a:r>
              <a:rPr lang="en-US" sz="1600" dirty="0"/>
              <a:t>Save costs by replacing expensive textbooks with free digital ones. Widely accessible anytime, anywhere (e.g. </a:t>
            </a:r>
            <a:r>
              <a:rPr lang="en-US" sz="1600" dirty="0" err="1">
                <a:hlinkClick r:id="rId2"/>
              </a:rPr>
              <a:t>eCampus</a:t>
            </a:r>
            <a:r>
              <a:rPr lang="en-US" sz="1600" dirty="0">
                <a:hlinkClick r:id="rId2"/>
              </a:rPr>
              <a:t> Ontario Open Library</a:t>
            </a:r>
            <a:r>
              <a:rPr lang="en-US" sz="1600" dirty="0"/>
              <a:t>, </a:t>
            </a:r>
            <a:r>
              <a:rPr lang="en-US" sz="1600" dirty="0">
                <a:hlinkClick r:id="rId3"/>
              </a:rPr>
              <a:t>ACU OER project </a:t>
            </a:r>
            <a:r>
              <a:rPr lang="en-US" sz="1600" dirty="0"/>
              <a:t>)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AI-Ready &amp; Copyright-Free</a:t>
            </a:r>
            <a:br>
              <a:rPr lang="en-US" sz="1600" dirty="0"/>
            </a:br>
            <a:r>
              <a:rPr lang="en-US" sz="1600" dirty="0"/>
              <a:t>Open textbooks work well with AI tools and avoid </a:t>
            </a:r>
            <a:r>
              <a:rPr lang="en-US" sz="1600" dirty="0">
                <a:hlinkClick r:id="rId4"/>
              </a:rPr>
              <a:t>copyright issues</a:t>
            </a:r>
            <a:r>
              <a:rPr lang="en-US" sz="1600" dirty="0"/>
              <a:t>—giving faculty full freedom to innovate.</a:t>
            </a:r>
            <a:endParaRPr lang="en-US" sz="1600" b="1" dirty="0"/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Wider Reach &amp; Reputation</a:t>
            </a:r>
            <a:br>
              <a:rPr lang="en-US" sz="1600" dirty="0"/>
            </a:br>
            <a:r>
              <a:rPr lang="en-US" sz="1600" dirty="0"/>
              <a:t>Promotes educational equity and boosts the </a:t>
            </a:r>
            <a:r>
              <a:rPr lang="en-US" sz="1600" dirty="0">
                <a:hlinkClick r:id="rId5"/>
              </a:rPr>
              <a:t>university’s global visibility</a:t>
            </a:r>
            <a:r>
              <a:rPr lang="en-US" sz="1600" dirty="0"/>
              <a:t>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Empowers Students</a:t>
            </a:r>
            <a:br>
              <a:rPr lang="en-US" sz="1600" dirty="0"/>
            </a:br>
            <a:r>
              <a:rPr lang="en-US" sz="1600" dirty="0"/>
              <a:t>Gives learners control and flexibility in how they study.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Fuels Faculty Innovation</a:t>
            </a:r>
            <a:br>
              <a:rPr lang="en-US" sz="1600" dirty="0"/>
            </a:br>
            <a:r>
              <a:rPr lang="en-US" sz="1600" dirty="0"/>
              <a:t>Supports </a:t>
            </a:r>
            <a:r>
              <a:rPr lang="en-US" sz="1600" dirty="0">
                <a:hlinkClick r:id="rId6"/>
              </a:rPr>
              <a:t>self-publishing</a:t>
            </a:r>
            <a:r>
              <a:rPr lang="en-US" sz="1600" dirty="0"/>
              <a:t> and </a:t>
            </a:r>
            <a:r>
              <a:rPr lang="en-US" sz="1600" dirty="0">
                <a:hlinkClick r:id="rId7"/>
              </a:rPr>
              <a:t>rewards educators </a:t>
            </a:r>
            <a:r>
              <a:rPr lang="en-US" sz="1600" dirty="0"/>
              <a:t>for content creation.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MOET-Backed</a:t>
            </a:r>
            <a:br>
              <a:rPr lang="en-US" sz="1600" dirty="0"/>
            </a:br>
            <a:r>
              <a:rPr lang="en-US" sz="1600" dirty="0"/>
              <a:t>Aligns with the Ministry of Education’s </a:t>
            </a:r>
            <a:r>
              <a:rPr lang="en-US" sz="1600" dirty="0">
                <a:hlinkClick r:id="rId8"/>
              </a:rPr>
              <a:t>push for digital and open learning</a:t>
            </a:r>
            <a:endParaRPr lang="en-US" sz="1600" dirty="0"/>
          </a:p>
          <a:p>
            <a:pPr>
              <a:lnSpc>
                <a:spcPct val="90000"/>
              </a:lnSpc>
            </a:pPr>
            <a:endParaRPr lang="en-US" sz="1200" dirty="0"/>
          </a:p>
        </p:txBody>
      </p:sp>
      <p:pic>
        <p:nvPicPr>
          <p:cNvPr id="5" name="Picture 4" descr="A top view of books with different cover colors">
            <a:extLst>
              <a:ext uri="{FF2B5EF4-FFF2-40B4-BE49-F238E27FC236}">
                <a16:creationId xmlns:a16="http://schemas.microsoft.com/office/drawing/2014/main" id="{3362E660-DF11-72B6-3E7F-6EC237DE481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6625" r="25131" b="-1"/>
          <a:stretch>
            <a:fillRect/>
          </a:stretch>
        </p:blipFill>
        <p:spPr>
          <a:xfrm>
            <a:off x="5143347" y="-10886"/>
            <a:ext cx="4000653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0519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62114" y="0"/>
            <a:ext cx="3072908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486646" y="-3486043"/>
            <a:ext cx="2170709" cy="9144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7673" y="348865"/>
            <a:ext cx="7288583" cy="1576446"/>
          </a:xfrm>
        </p:spPr>
        <p:txBody>
          <a:bodyPr anchor="ctr">
            <a:normAutofit/>
          </a:bodyPr>
          <a:lstStyle/>
          <a:p>
            <a:r>
              <a:rPr lang="en-US" sz="3500" b="1">
                <a:solidFill>
                  <a:srgbClr val="FFFFFF"/>
                </a:solidFill>
              </a:rPr>
              <a:t>Why Open Textbooks and Courses Matter (Cont.)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7C89223-51F1-11C1-6F91-5E902C0374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3588127"/>
              </p:ext>
            </p:extLst>
          </p:nvPr>
        </p:nvGraphicFramePr>
        <p:xfrm>
          <a:off x="483042" y="2615979"/>
          <a:ext cx="8195871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369" y="238539"/>
            <a:ext cx="8263890" cy="1434415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700"/>
              <a:t>Leveraging AI for Open Course Creation</a:t>
            </a:r>
          </a:p>
        </p:txBody>
      </p:sp>
      <p:sp>
        <p:nvSpPr>
          <p:cNvPr id="16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27594" y="-4267"/>
                  <a:pt x="329693" y="13251"/>
                  <a:pt x="521208" y="0"/>
                </a:cubicBezTo>
                <a:cubicBezTo>
                  <a:pt x="712723" y="-13251"/>
                  <a:pt x="1137373" y="-13618"/>
                  <a:pt x="1371600" y="0"/>
                </a:cubicBezTo>
                <a:cubicBezTo>
                  <a:pt x="1605827" y="13618"/>
                  <a:pt x="1975382" y="-27374"/>
                  <a:pt x="2221992" y="0"/>
                </a:cubicBezTo>
                <a:cubicBezTo>
                  <a:pt x="2468602" y="27374"/>
                  <a:pt x="2863316" y="-20517"/>
                  <a:pt x="3072384" y="0"/>
                </a:cubicBezTo>
                <a:cubicBezTo>
                  <a:pt x="3281452" y="20517"/>
                  <a:pt x="3331438" y="10793"/>
                  <a:pt x="3511296" y="0"/>
                </a:cubicBezTo>
                <a:cubicBezTo>
                  <a:pt x="3691154" y="-10793"/>
                  <a:pt x="3906405" y="-29737"/>
                  <a:pt x="4114800" y="0"/>
                </a:cubicBezTo>
                <a:cubicBezTo>
                  <a:pt x="4323195" y="29737"/>
                  <a:pt x="4428852" y="-2234"/>
                  <a:pt x="4553712" y="0"/>
                </a:cubicBezTo>
                <a:cubicBezTo>
                  <a:pt x="4678572" y="2234"/>
                  <a:pt x="5065629" y="29368"/>
                  <a:pt x="5239512" y="0"/>
                </a:cubicBezTo>
                <a:cubicBezTo>
                  <a:pt x="5413395" y="-29368"/>
                  <a:pt x="5703888" y="11839"/>
                  <a:pt x="5843016" y="0"/>
                </a:cubicBezTo>
                <a:cubicBezTo>
                  <a:pt x="5982144" y="-11839"/>
                  <a:pt x="6260765" y="24719"/>
                  <a:pt x="6611112" y="0"/>
                </a:cubicBezTo>
                <a:cubicBezTo>
                  <a:pt x="6961459" y="-24719"/>
                  <a:pt x="7228293" y="32959"/>
                  <a:pt x="7461504" y="0"/>
                </a:cubicBezTo>
                <a:cubicBezTo>
                  <a:pt x="7694715" y="-32959"/>
                  <a:pt x="7990029" y="-3422"/>
                  <a:pt x="8229600" y="0"/>
                </a:cubicBezTo>
                <a:cubicBezTo>
                  <a:pt x="8228940" y="5812"/>
                  <a:pt x="8229447" y="9773"/>
                  <a:pt x="8229600" y="18288"/>
                </a:cubicBezTo>
                <a:cubicBezTo>
                  <a:pt x="7940706" y="-9293"/>
                  <a:pt x="7792584" y="-16009"/>
                  <a:pt x="7461504" y="18288"/>
                </a:cubicBezTo>
                <a:cubicBezTo>
                  <a:pt x="7130424" y="52585"/>
                  <a:pt x="7080072" y="43845"/>
                  <a:pt x="6940296" y="18288"/>
                </a:cubicBezTo>
                <a:cubicBezTo>
                  <a:pt x="6800520" y="-7269"/>
                  <a:pt x="6672872" y="26671"/>
                  <a:pt x="6419088" y="18288"/>
                </a:cubicBezTo>
                <a:cubicBezTo>
                  <a:pt x="6165304" y="9905"/>
                  <a:pt x="5869721" y="4987"/>
                  <a:pt x="5650992" y="18288"/>
                </a:cubicBezTo>
                <a:cubicBezTo>
                  <a:pt x="5432263" y="31589"/>
                  <a:pt x="5308310" y="3023"/>
                  <a:pt x="5129784" y="18288"/>
                </a:cubicBezTo>
                <a:cubicBezTo>
                  <a:pt x="4951258" y="33553"/>
                  <a:pt x="4799696" y="15357"/>
                  <a:pt x="4690872" y="18288"/>
                </a:cubicBezTo>
                <a:cubicBezTo>
                  <a:pt x="4582048" y="21219"/>
                  <a:pt x="4311124" y="-7836"/>
                  <a:pt x="4087368" y="18288"/>
                </a:cubicBezTo>
                <a:cubicBezTo>
                  <a:pt x="3863612" y="44412"/>
                  <a:pt x="3730288" y="13374"/>
                  <a:pt x="3401568" y="18288"/>
                </a:cubicBezTo>
                <a:cubicBezTo>
                  <a:pt x="3072848" y="23202"/>
                  <a:pt x="3020684" y="32425"/>
                  <a:pt x="2798064" y="18288"/>
                </a:cubicBezTo>
                <a:cubicBezTo>
                  <a:pt x="2575444" y="4151"/>
                  <a:pt x="2440915" y="-7352"/>
                  <a:pt x="2276856" y="18288"/>
                </a:cubicBezTo>
                <a:cubicBezTo>
                  <a:pt x="2112797" y="43928"/>
                  <a:pt x="1726502" y="-9560"/>
                  <a:pt x="1426464" y="18288"/>
                </a:cubicBezTo>
                <a:cubicBezTo>
                  <a:pt x="1126426" y="46136"/>
                  <a:pt x="992925" y="21016"/>
                  <a:pt x="740664" y="18288"/>
                </a:cubicBezTo>
                <a:cubicBezTo>
                  <a:pt x="488403" y="15560"/>
                  <a:pt x="195650" y="-16061"/>
                  <a:pt x="0" y="18288"/>
                </a:cubicBezTo>
                <a:cubicBezTo>
                  <a:pt x="348" y="9455"/>
                  <a:pt x="654" y="3983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59263" y="-9445"/>
                  <a:pt x="404731" y="4427"/>
                  <a:pt x="521208" y="0"/>
                </a:cubicBezTo>
                <a:cubicBezTo>
                  <a:pt x="637685" y="-4427"/>
                  <a:pt x="839187" y="564"/>
                  <a:pt x="960120" y="0"/>
                </a:cubicBezTo>
                <a:cubicBezTo>
                  <a:pt x="1081053" y="-564"/>
                  <a:pt x="1313469" y="-16481"/>
                  <a:pt x="1481328" y="0"/>
                </a:cubicBezTo>
                <a:cubicBezTo>
                  <a:pt x="1649187" y="16481"/>
                  <a:pt x="1885247" y="26161"/>
                  <a:pt x="2167128" y="0"/>
                </a:cubicBezTo>
                <a:cubicBezTo>
                  <a:pt x="2449009" y="-26161"/>
                  <a:pt x="2761875" y="-22202"/>
                  <a:pt x="2935224" y="0"/>
                </a:cubicBezTo>
                <a:cubicBezTo>
                  <a:pt x="3108573" y="22202"/>
                  <a:pt x="3540687" y="-2863"/>
                  <a:pt x="3785616" y="0"/>
                </a:cubicBezTo>
                <a:cubicBezTo>
                  <a:pt x="4030545" y="2863"/>
                  <a:pt x="4280774" y="-12442"/>
                  <a:pt x="4636008" y="0"/>
                </a:cubicBezTo>
                <a:cubicBezTo>
                  <a:pt x="4991242" y="12442"/>
                  <a:pt x="5025483" y="16914"/>
                  <a:pt x="5239512" y="0"/>
                </a:cubicBezTo>
                <a:cubicBezTo>
                  <a:pt x="5453541" y="-16914"/>
                  <a:pt x="5754008" y="16592"/>
                  <a:pt x="6007608" y="0"/>
                </a:cubicBezTo>
                <a:cubicBezTo>
                  <a:pt x="6261208" y="-16592"/>
                  <a:pt x="6407957" y="-11909"/>
                  <a:pt x="6693408" y="0"/>
                </a:cubicBezTo>
                <a:cubicBezTo>
                  <a:pt x="6978859" y="11909"/>
                  <a:pt x="7015437" y="-20890"/>
                  <a:pt x="7296912" y="0"/>
                </a:cubicBezTo>
                <a:cubicBezTo>
                  <a:pt x="7578387" y="20890"/>
                  <a:pt x="7859622" y="46406"/>
                  <a:pt x="8229600" y="0"/>
                </a:cubicBezTo>
                <a:cubicBezTo>
                  <a:pt x="8230508" y="6337"/>
                  <a:pt x="8228722" y="11778"/>
                  <a:pt x="8229600" y="18288"/>
                </a:cubicBezTo>
                <a:cubicBezTo>
                  <a:pt x="8075287" y="35054"/>
                  <a:pt x="7821366" y="21850"/>
                  <a:pt x="7626096" y="18288"/>
                </a:cubicBezTo>
                <a:cubicBezTo>
                  <a:pt x="7430826" y="14726"/>
                  <a:pt x="7320004" y="-9669"/>
                  <a:pt x="7022592" y="18288"/>
                </a:cubicBezTo>
                <a:cubicBezTo>
                  <a:pt x="6725180" y="46245"/>
                  <a:pt x="6348804" y="-14025"/>
                  <a:pt x="6172200" y="18288"/>
                </a:cubicBezTo>
                <a:cubicBezTo>
                  <a:pt x="5995596" y="50601"/>
                  <a:pt x="5788102" y="22890"/>
                  <a:pt x="5650992" y="18288"/>
                </a:cubicBezTo>
                <a:cubicBezTo>
                  <a:pt x="5513882" y="13686"/>
                  <a:pt x="5198399" y="29121"/>
                  <a:pt x="4882896" y="18288"/>
                </a:cubicBezTo>
                <a:cubicBezTo>
                  <a:pt x="4567393" y="7455"/>
                  <a:pt x="4557008" y="26965"/>
                  <a:pt x="4443984" y="18288"/>
                </a:cubicBezTo>
                <a:cubicBezTo>
                  <a:pt x="4330960" y="9611"/>
                  <a:pt x="4061674" y="28891"/>
                  <a:pt x="3758184" y="18288"/>
                </a:cubicBezTo>
                <a:cubicBezTo>
                  <a:pt x="3454694" y="7685"/>
                  <a:pt x="3380392" y="19119"/>
                  <a:pt x="3236976" y="18288"/>
                </a:cubicBezTo>
                <a:cubicBezTo>
                  <a:pt x="3093560" y="17457"/>
                  <a:pt x="2632116" y="37607"/>
                  <a:pt x="2386584" y="18288"/>
                </a:cubicBezTo>
                <a:cubicBezTo>
                  <a:pt x="2141052" y="-1031"/>
                  <a:pt x="2110884" y="28777"/>
                  <a:pt x="1947672" y="18288"/>
                </a:cubicBezTo>
                <a:cubicBezTo>
                  <a:pt x="1784460" y="7799"/>
                  <a:pt x="1535467" y="461"/>
                  <a:pt x="1261872" y="18288"/>
                </a:cubicBezTo>
                <a:cubicBezTo>
                  <a:pt x="988277" y="36115"/>
                  <a:pt x="1021096" y="10375"/>
                  <a:pt x="822960" y="18288"/>
                </a:cubicBezTo>
                <a:cubicBezTo>
                  <a:pt x="624824" y="26201"/>
                  <a:pt x="298309" y="1283"/>
                  <a:pt x="0" y="18288"/>
                </a:cubicBezTo>
                <a:cubicBezTo>
                  <a:pt x="-633" y="12278"/>
                  <a:pt x="-757" y="5867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369" y="2071316"/>
            <a:ext cx="5035164" cy="4119172"/>
          </a:xfrm>
        </p:spPr>
        <p:txBody>
          <a:bodyPr anchor="t">
            <a:normAutofit/>
          </a:bodyPr>
          <a:lstStyle/>
          <a:p>
            <a:r>
              <a:rPr lang="en-US" sz="1900" dirty="0"/>
              <a:t>Interactive Content: AI supports </a:t>
            </a:r>
            <a:r>
              <a:rPr lang="en-US" sz="1900" dirty="0">
                <a:hlinkClick r:id="rId3"/>
              </a:rPr>
              <a:t>chat</a:t>
            </a:r>
            <a:r>
              <a:rPr lang="en-US" sz="1900" dirty="0"/>
              <a:t>, creates dynamic learning materials like </a:t>
            </a:r>
            <a:r>
              <a:rPr lang="en-US" sz="1900" dirty="0" err="1">
                <a:hlinkClick r:id="rId4"/>
              </a:rPr>
              <a:t>powerpoint</a:t>
            </a:r>
            <a:r>
              <a:rPr lang="en-US" sz="1900" dirty="0"/>
              <a:t>, </a:t>
            </a:r>
            <a:r>
              <a:rPr lang="en-US" sz="1900" dirty="0">
                <a:hlinkClick r:id="rId5"/>
              </a:rPr>
              <a:t>quizzes</a:t>
            </a:r>
            <a:r>
              <a:rPr lang="en-US" sz="1900" dirty="0"/>
              <a:t>, </a:t>
            </a:r>
            <a:r>
              <a:rPr lang="en-US" sz="1900" dirty="0">
                <a:hlinkClick r:id="rId6"/>
              </a:rPr>
              <a:t>flashcards</a:t>
            </a:r>
            <a:r>
              <a:rPr lang="en-US" sz="1900" dirty="0"/>
              <a:t>, and </a:t>
            </a:r>
            <a:r>
              <a:rPr lang="en-US" sz="1900" dirty="0">
                <a:hlinkClick r:id="rId7"/>
              </a:rPr>
              <a:t>mind maps</a:t>
            </a:r>
            <a:r>
              <a:rPr lang="en-US" sz="1900" dirty="0"/>
              <a:t> (</a:t>
            </a:r>
            <a:r>
              <a:rPr lang="en-US" sz="1900" dirty="0" err="1">
                <a:hlinkClick r:id="rId8"/>
              </a:rPr>
              <a:t>Mindpal</a:t>
            </a:r>
            <a:r>
              <a:rPr lang="en-US" sz="1900" dirty="0"/>
              <a:t>).</a:t>
            </a:r>
          </a:p>
          <a:p>
            <a:r>
              <a:rPr lang="en-US" sz="1900" dirty="0">
                <a:hlinkClick r:id="rId9"/>
              </a:rPr>
              <a:t>Podcast </a:t>
            </a:r>
            <a:r>
              <a:rPr lang="en-US" sz="1900" dirty="0"/>
              <a:t>support: AI generated by </a:t>
            </a:r>
            <a:r>
              <a:rPr lang="en-US" sz="1900" dirty="0" err="1">
                <a:hlinkClick r:id="rId10"/>
              </a:rPr>
              <a:t>AskYourPdf</a:t>
            </a:r>
            <a:r>
              <a:rPr lang="en-US" sz="1900" dirty="0"/>
              <a:t>.</a:t>
            </a:r>
          </a:p>
          <a:p>
            <a:r>
              <a:rPr lang="en-US" sz="1900" dirty="0"/>
              <a:t>Scalable Learning: </a:t>
            </a:r>
            <a:r>
              <a:rPr lang="en-US" sz="1900" dirty="0">
                <a:hlinkClick r:id="rId11"/>
              </a:rPr>
              <a:t>AI-generated courses </a:t>
            </a:r>
            <a:r>
              <a:rPr lang="en-US" sz="1900" dirty="0"/>
              <a:t>provide flexibility and scalability for green finance education.</a:t>
            </a:r>
          </a:p>
          <a:p>
            <a:r>
              <a:rPr lang="en-US" sz="1900" dirty="0">
                <a:hlinkClick r:id="rId12"/>
              </a:rPr>
              <a:t>Open Course Platform</a:t>
            </a:r>
            <a:r>
              <a:rPr lang="en-US" sz="1900" dirty="0"/>
              <a:t>: Incorporating e-learning analytics, e-certification, and course/book sales drives deeper engagement and revenue.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C0779F6-CE94-07CF-7E9D-F8D7B81E6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2" b="-3"/>
          <a:stretch/>
        </p:blipFill>
        <p:spPr bwMode="auto">
          <a:xfrm>
            <a:off x="5460418" y="1791272"/>
            <a:ext cx="3470536" cy="48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VanillaVTI">
  <a:themeElements>
    <a:clrScheme name="Vanilla">
      <a:dk1>
        <a:sysClr val="windowText" lastClr="000000"/>
      </a:dk1>
      <a:lt1>
        <a:sysClr val="window" lastClr="FFFFFF"/>
      </a:lt1>
      <a:dk2>
        <a:srgbClr val="2C3932"/>
      </a:dk2>
      <a:lt2>
        <a:srgbClr val="FDF6EA"/>
      </a:lt2>
      <a:accent1>
        <a:srgbClr val="169C9A"/>
      </a:accent1>
      <a:accent2>
        <a:srgbClr val="FA9A42"/>
      </a:accent2>
      <a:accent3>
        <a:srgbClr val="E15C3D"/>
      </a:accent3>
      <a:accent4>
        <a:srgbClr val="E78A67"/>
      </a:accent4>
      <a:accent5>
        <a:srgbClr val="A74B40"/>
      </a:accent5>
      <a:accent6>
        <a:srgbClr val="3D9072"/>
      </a:accent6>
      <a:hlink>
        <a:srgbClr val="169C9A"/>
      </a:hlink>
      <a:folHlink>
        <a:srgbClr val="E15C3D"/>
      </a:folHlink>
    </a:clrScheme>
    <a:fontScheme name="Neue Haas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nillaVTI" id="{54D376C6-1C9B-4C6B-8F3C-483BB307BB05}" vid="{7690D8A9-C071-45EF-BA7A-F7FA9779B11D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1414</TotalTime>
  <Words>1401</Words>
  <Application>Microsoft Office PowerPoint</Application>
  <PresentationFormat>On-screen Show (4:3)</PresentationFormat>
  <Paragraphs>156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15</vt:i4>
      </vt:variant>
    </vt:vector>
  </HeadingPairs>
  <TitlesOfParts>
    <vt:vector size="30" baseType="lpstr">
      <vt:lpstr>Aptos</vt:lpstr>
      <vt:lpstr>Aptos Display</vt:lpstr>
      <vt:lpstr>Arial</vt:lpstr>
      <vt:lpstr>Calibri</vt:lpstr>
      <vt:lpstr>Calibri Light</vt:lpstr>
      <vt:lpstr>Canva Sans Bold</vt:lpstr>
      <vt:lpstr>Montserrat</vt:lpstr>
      <vt:lpstr>Montserrat Bold</vt:lpstr>
      <vt:lpstr>Montserrat Bold Italics</vt:lpstr>
      <vt:lpstr>Neue Haas Grotesk Text Pro</vt:lpstr>
      <vt:lpstr>Office Theme</vt:lpstr>
      <vt:lpstr>1_Office Theme</vt:lpstr>
      <vt:lpstr>2_Office Theme</vt:lpstr>
      <vt:lpstr>3_Office Theme</vt:lpstr>
      <vt:lpstr>VanillaVTI</vt:lpstr>
      <vt:lpstr>Green Finance Education with Open Textbook, Open Course Delivery and AI: A VinUniversity Initiative   </vt:lpstr>
      <vt:lpstr>Green Finance: A Strategic Educational Initiative </vt:lpstr>
      <vt:lpstr>PowerPoint Presentation</vt:lpstr>
      <vt:lpstr>PowerPoint Presentation</vt:lpstr>
      <vt:lpstr>PowerPoint Presentation</vt:lpstr>
      <vt:lpstr>Traditional Textbook VS: AI eBook</vt:lpstr>
      <vt:lpstr> Benefits of Open &amp; AI-Powered Textbooks </vt:lpstr>
      <vt:lpstr>Why Open Textbooks and Courses Matter (Cont.)</vt:lpstr>
      <vt:lpstr>Leveraging AI for Open Course Creation</vt:lpstr>
      <vt:lpstr>Revolutionizing Digital Access With NFC</vt:lpstr>
      <vt:lpstr>Challenges  </vt:lpstr>
      <vt:lpstr>Future Goals</vt:lpstr>
      <vt:lpstr>Conclusion</vt:lpstr>
      <vt:lpstr>Reference</vt:lpstr>
      <vt:lpstr>Contact Us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Tony Tin (LLR)</dc:creator>
  <cp:keywords/>
  <dc:description>generated using python-pptx</dc:description>
  <cp:lastModifiedBy>tony tin</cp:lastModifiedBy>
  <cp:revision>97</cp:revision>
  <dcterms:created xsi:type="dcterms:W3CDTF">2013-01-27T09:14:16Z</dcterms:created>
  <dcterms:modified xsi:type="dcterms:W3CDTF">2025-05-15T13:55:41Z</dcterms:modified>
  <cp:category/>
</cp:coreProperties>
</file>